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</p:sldMasterIdLst>
  <p:notesMasterIdLst>
    <p:notesMasterId r:id="rId29"/>
  </p:notesMasterIdLst>
  <p:sldIdLst>
    <p:sldId id="301" r:id="rId3"/>
    <p:sldId id="379" r:id="rId4"/>
    <p:sldId id="393" r:id="rId5"/>
    <p:sldId id="402" r:id="rId6"/>
    <p:sldId id="400" r:id="rId7"/>
    <p:sldId id="401" r:id="rId8"/>
    <p:sldId id="436" r:id="rId9"/>
    <p:sldId id="448" r:id="rId10"/>
    <p:sldId id="403" r:id="rId11"/>
    <p:sldId id="419" r:id="rId12"/>
    <p:sldId id="442" r:id="rId13"/>
    <p:sldId id="437" r:id="rId14"/>
    <p:sldId id="438" r:id="rId15"/>
    <p:sldId id="443" r:id="rId16"/>
    <p:sldId id="439" r:id="rId17"/>
    <p:sldId id="444" r:id="rId18"/>
    <p:sldId id="440" r:id="rId19"/>
    <p:sldId id="449" r:id="rId20"/>
    <p:sldId id="450" r:id="rId21"/>
    <p:sldId id="404" r:id="rId22"/>
    <p:sldId id="397" r:id="rId23"/>
    <p:sldId id="446" r:id="rId24"/>
    <p:sldId id="447" r:id="rId25"/>
    <p:sldId id="405" r:id="rId26"/>
    <p:sldId id="445" r:id="rId27"/>
    <p:sldId id="435" r:id="rId28"/>
  </p:sldIdLst>
  <p:sldSz cx="9144000" cy="5143500" type="screen16x9"/>
  <p:notesSz cx="6858000" cy="9144000"/>
  <p:embeddedFontLst>
    <p:embeddedFont>
      <p:font typeface="DFGothic-EB" panose="02010600030101010101" charset="-128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楷体" panose="02010609060101010101" pitchFamily="49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新宋体" panose="02010609030101010101" pitchFamily="49" charset="-122"/>
      <p:regular r:id="rId40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4">
          <p15:clr>
            <a:srgbClr val="A4A3A4"/>
          </p15:clr>
        </p15:guide>
        <p15:guide id="2" pos="2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5FF"/>
    <a:srgbClr val="A568D2"/>
    <a:srgbClr val="9954CC"/>
    <a:srgbClr val="FFFFFF"/>
    <a:srgbClr val="EED56C"/>
    <a:srgbClr val="D43E01"/>
    <a:srgbClr val="E8EAE9"/>
    <a:srgbClr val="FCFCFC"/>
    <a:srgbClr val="CCD0D1"/>
    <a:srgbClr val="D7D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0" autoAdjust="0"/>
    <p:restoredTop sz="94660"/>
  </p:normalViewPr>
  <p:slideViewPr>
    <p:cSldViewPr>
      <p:cViewPr>
        <p:scale>
          <a:sx n="60" d="100"/>
          <a:sy n="60" d="100"/>
        </p:scale>
        <p:origin x="1278" y="600"/>
      </p:cViewPr>
      <p:guideLst>
        <p:guide orient="horz" pos="1624"/>
        <p:guide pos="284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1639;&#21147;\&#24037;&#20316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1639;&#21147;\&#24037;&#20316;&#31807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1639;&#21147;\&#24037;&#20316;&#31807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1639;&#21147;\&#24037;&#20316;&#31807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1639;&#21147;\&#24037;&#20316;&#31807;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1639;&#21147;\&#24037;&#20316;&#31807;1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规模子项评估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领跑者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Sheet1!$A$1:$E$1</c:f>
              <c:strCache>
                <c:ptCount val="5"/>
                <c:pt idx="0">
                  <c:v>通用计算能力规模</c:v>
                </c:pt>
                <c:pt idx="1">
                  <c:v>AI计算能力规模 </c:v>
                </c:pt>
                <c:pt idx="2">
                  <c:v>科学计算能力规模</c:v>
                </c:pt>
                <c:pt idx="3">
                  <c:v>终端计算能力规模</c:v>
                </c:pt>
                <c:pt idx="4">
                  <c:v>边缘计算能力规模</c:v>
                </c:pt>
              </c:strCache>
            </c:strRef>
          </c:cat>
          <c:val>
            <c:numRef>
              <c:f>Sheet1!$A$2:$E$2</c:f>
              <c:numCache>
                <c:formatCode>General</c:formatCode>
                <c:ptCount val="5"/>
                <c:pt idx="0">
                  <c:v>81</c:v>
                </c:pt>
                <c:pt idx="1">
                  <c:v>83</c:v>
                </c:pt>
                <c:pt idx="2">
                  <c:v>79</c:v>
                </c:pt>
                <c:pt idx="3">
                  <c:v>77</c:v>
                </c:pt>
                <c:pt idx="4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97-44E6-8AC6-239EAF5E120C}"/>
            </c:ext>
          </c:extLst>
        </c:ser>
        <c:ser>
          <c:idx val="1"/>
          <c:order val="1"/>
          <c:tx>
            <c:v>追赶者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Sheet1!$A$1:$E$1</c:f>
              <c:strCache>
                <c:ptCount val="5"/>
                <c:pt idx="0">
                  <c:v>通用计算能力规模</c:v>
                </c:pt>
                <c:pt idx="1">
                  <c:v>AI计算能力规模 </c:v>
                </c:pt>
                <c:pt idx="2">
                  <c:v>科学计算能力规模</c:v>
                </c:pt>
                <c:pt idx="3">
                  <c:v>终端计算能力规模</c:v>
                </c:pt>
                <c:pt idx="4">
                  <c:v>边缘计算能力规模</c:v>
                </c:pt>
              </c:strCache>
            </c:strRef>
          </c:cat>
          <c:val>
            <c:numRef>
              <c:f>Sheet1!$A$3:$E$3</c:f>
              <c:numCache>
                <c:formatCode>General</c:formatCode>
                <c:ptCount val="5"/>
                <c:pt idx="0">
                  <c:v>36</c:v>
                </c:pt>
                <c:pt idx="1">
                  <c:v>50</c:v>
                </c:pt>
                <c:pt idx="2">
                  <c:v>40</c:v>
                </c:pt>
                <c:pt idx="3">
                  <c:v>56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97-44E6-8AC6-239EAF5E120C}"/>
            </c:ext>
          </c:extLst>
        </c:ser>
        <c:ser>
          <c:idx val="2"/>
          <c:order val="2"/>
          <c:tx>
            <c:v>起步者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Sheet1!$A$1:$E$1</c:f>
              <c:strCache>
                <c:ptCount val="5"/>
                <c:pt idx="0">
                  <c:v>通用计算能力规模</c:v>
                </c:pt>
                <c:pt idx="1">
                  <c:v>AI计算能力规模 </c:v>
                </c:pt>
                <c:pt idx="2">
                  <c:v>科学计算能力规模</c:v>
                </c:pt>
                <c:pt idx="3">
                  <c:v>终端计算能力规模</c:v>
                </c:pt>
                <c:pt idx="4">
                  <c:v>边缘计算能力规模</c:v>
                </c:pt>
              </c:strCache>
            </c:strRef>
          </c:cat>
          <c:val>
            <c:numRef>
              <c:f>Sheet1!$A$4:$E$4</c:f>
              <c:numCache>
                <c:formatCode>General</c:formatCode>
                <c:ptCount val="5"/>
                <c:pt idx="0">
                  <c:v>25</c:v>
                </c:pt>
                <c:pt idx="1">
                  <c:v>33</c:v>
                </c:pt>
                <c:pt idx="2">
                  <c:v>26</c:v>
                </c:pt>
                <c:pt idx="3">
                  <c:v>41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97-44E6-8AC6-239EAF5E12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5230095"/>
        <c:axId val="393451359"/>
      </c:barChart>
      <c:catAx>
        <c:axId val="1295230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3451359"/>
        <c:crosses val="autoZero"/>
        <c:auto val="1"/>
        <c:lblAlgn val="ctr"/>
        <c:lblOffset val="100"/>
        <c:noMultiLvlLbl val="0"/>
      </c:catAx>
      <c:valAx>
        <c:axId val="39345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95230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产业子项评估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领跑者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Sheet1!$A$23:$E$23</c:f>
              <c:strCache>
                <c:ptCount val="5"/>
                <c:pt idx="0">
                  <c:v>人工智能</c:v>
                </c:pt>
                <c:pt idx="1">
                  <c:v>大数据</c:v>
                </c:pt>
                <c:pt idx="2">
                  <c:v>物联网</c:v>
                </c:pt>
                <c:pt idx="3">
                  <c:v>区块链</c:v>
                </c:pt>
                <c:pt idx="4">
                  <c:v>计算设备</c:v>
                </c:pt>
              </c:strCache>
            </c:strRef>
          </c:cat>
          <c:val>
            <c:numRef>
              <c:f>Sheet1!$A$2:$E$2</c:f>
              <c:numCache>
                <c:formatCode>General</c:formatCode>
                <c:ptCount val="5"/>
                <c:pt idx="0">
                  <c:v>81</c:v>
                </c:pt>
                <c:pt idx="1">
                  <c:v>83</c:v>
                </c:pt>
                <c:pt idx="2">
                  <c:v>79</c:v>
                </c:pt>
                <c:pt idx="3">
                  <c:v>77</c:v>
                </c:pt>
                <c:pt idx="4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82-426F-94F7-022657855FEE}"/>
            </c:ext>
          </c:extLst>
        </c:ser>
        <c:ser>
          <c:idx val="1"/>
          <c:order val="1"/>
          <c:tx>
            <c:v>追赶者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Sheet1!$A$23:$E$23</c:f>
              <c:strCache>
                <c:ptCount val="5"/>
                <c:pt idx="0">
                  <c:v>人工智能</c:v>
                </c:pt>
                <c:pt idx="1">
                  <c:v>大数据</c:v>
                </c:pt>
                <c:pt idx="2">
                  <c:v>物联网</c:v>
                </c:pt>
                <c:pt idx="3">
                  <c:v>区块链</c:v>
                </c:pt>
                <c:pt idx="4">
                  <c:v>计算设备</c:v>
                </c:pt>
              </c:strCache>
            </c:strRef>
          </c:cat>
          <c:val>
            <c:numRef>
              <c:f>Sheet1!$A$3:$E$3</c:f>
              <c:numCache>
                <c:formatCode>General</c:formatCode>
                <c:ptCount val="5"/>
                <c:pt idx="0">
                  <c:v>36</c:v>
                </c:pt>
                <c:pt idx="1">
                  <c:v>50</c:v>
                </c:pt>
                <c:pt idx="2">
                  <c:v>40</c:v>
                </c:pt>
                <c:pt idx="3">
                  <c:v>56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82-426F-94F7-022657855FEE}"/>
            </c:ext>
          </c:extLst>
        </c:ser>
        <c:ser>
          <c:idx val="2"/>
          <c:order val="2"/>
          <c:tx>
            <c:v>起步者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Sheet1!$A$23:$E$23</c:f>
              <c:strCache>
                <c:ptCount val="5"/>
                <c:pt idx="0">
                  <c:v>人工智能</c:v>
                </c:pt>
                <c:pt idx="1">
                  <c:v>大数据</c:v>
                </c:pt>
                <c:pt idx="2">
                  <c:v>物联网</c:v>
                </c:pt>
                <c:pt idx="3">
                  <c:v>区块链</c:v>
                </c:pt>
                <c:pt idx="4">
                  <c:v>计算设备</c:v>
                </c:pt>
              </c:strCache>
            </c:strRef>
          </c:cat>
          <c:val>
            <c:numRef>
              <c:f>Sheet1!$A$4:$E$4</c:f>
              <c:numCache>
                <c:formatCode>General</c:formatCode>
                <c:ptCount val="5"/>
                <c:pt idx="0">
                  <c:v>25</c:v>
                </c:pt>
                <c:pt idx="1">
                  <c:v>33</c:v>
                </c:pt>
                <c:pt idx="2">
                  <c:v>26</c:v>
                </c:pt>
                <c:pt idx="3">
                  <c:v>41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82-426F-94F7-022657855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5230095"/>
        <c:axId val="393451359"/>
      </c:barChart>
      <c:catAx>
        <c:axId val="1295230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3451359"/>
        <c:crosses val="autoZero"/>
        <c:auto val="1"/>
        <c:lblAlgn val="ctr"/>
        <c:lblOffset val="100"/>
        <c:noMultiLvlLbl val="0"/>
      </c:catAx>
      <c:valAx>
        <c:axId val="39345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95230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技术子项评估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领跑者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Sheet1!$A$49:$D$49</c:f>
              <c:strCache>
                <c:ptCount val="4"/>
                <c:pt idx="0">
                  <c:v>创新水平</c:v>
                </c:pt>
                <c:pt idx="1">
                  <c:v>研发投入</c:v>
                </c:pt>
                <c:pt idx="2">
                  <c:v>计算能力</c:v>
                </c:pt>
                <c:pt idx="3">
                  <c:v>计算效率</c:v>
                </c:pt>
              </c:strCache>
            </c:strRef>
          </c:cat>
          <c:val>
            <c:numRef>
              <c:f>Sheet1!$A$50:$D$50</c:f>
              <c:numCache>
                <c:formatCode>General</c:formatCode>
                <c:ptCount val="4"/>
                <c:pt idx="0">
                  <c:v>72</c:v>
                </c:pt>
                <c:pt idx="1">
                  <c:v>77</c:v>
                </c:pt>
                <c:pt idx="2">
                  <c:v>81</c:v>
                </c:pt>
                <c:pt idx="3">
                  <c:v>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CF-4838-95EC-6B1A3BED601B}"/>
            </c:ext>
          </c:extLst>
        </c:ser>
        <c:ser>
          <c:idx val="1"/>
          <c:order val="1"/>
          <c:tx>
            <c:v>追赶者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Sheet1!$A$49:$D$49</c:f>
              <c:strCache>
                <c:ptCount val="4"/>
                <c:pt idx="0">
                  <c:v>创新水平</c:v>
                </c:pt>
                <c:pt idx="1">
                  <c:v>研发投入</c:v>
                </c:pt>
                <c:pt idx="2">
                  <c:v>计算能力</c:v>
                </c:pt>
                <c:pt idx="3">
                  <c:v>计算效率</c:v>
                </c:pt>
              </c:strCache>
            </c:strRef>
          </c:cat>
          <c:val>
            <c:numRef>
              <c:f>Sheet1!$A$51:$D$51</c:f>
              <c:numCache>
                <c:formatCode>General</c:formatCode>
                <c:ptCount val="4"/>
                <c:pt idx="0">
                  <c:v>64</c:v>
                </c:pt>
                <c:pt idx="1">
                  <c:v>62</c:v>
                </c:pt>
                <c:pt idx="2">
                  <c:v>67</c:v>
                </c:pt>
                <c:pt idx="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CF-4838-95EC-6B1A3BED601B}"/>
            </c:ext>
          </c:extLst>
        </c:ser>
        <c:ser>
          <c:idx val="2"/>
          <c:order val="2"/>
          <c:tx>
            <c:v>起步者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Sheet1!$A$49:$D$49</c:f>
              <c:strCache>
                <c:ptCount val="4"/>
                <c:pt idx="0">
                  <c:v>创新水平</c:v>
                </c:pt>
                <c:pt idx="1">
                  <c:v>研发投入</c:v>
                </c:pt>
                <c:pt idx="2">
                  <c:v>计算能力</c:v>
                </c:pt>
                <c:pt idx="3">
                  <c:v>计算效率</c:v>
                </c:pt>
              </c:strCache>
            </c:strRef>
          </c:cat>
          <c:val>
            <c:numRef>
              <c:f>Sheet1!$A$52:$D$52</c:f>
              <c:numCache>
                <c:formatCode>General</c:formatCode>
                <c:ptCount val="4"/>
                <c:pt idx="0">
                  <c:v>40</c:v>
                </c:pt>
                <c:pt idx="1">
                  <c:v>31</c:v>
                </c:pt>
                <c:pt idx="2">
                  <c:v>33</c:v>
                </c:pt>
                <c:pt idx="3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3CF-4838-95EC-6B1A3BED60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9021647"/>
        <c:axId val="391492127"/>
      </c:lineChart>
      <c:catAx>
        <c:axId val="929021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1492127"/>
        <c:crosses val="autoZero"/>
        <c:auto val="1"/>
        <c:lblAlgn val="ctr"/>
        <c:lblOffset val="100"/>
        <c:noMultiLvlLbl val="0"/>
      </c:catAx>
      <c:valAx>
        <c:axId val="391492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9021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环境子项评估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0368978169965605E-2"/>
          <c:y val="0.14750215185285856"/>
          <c:w val="0.91963102183003442"/>
          <c:h val="0.66001744133369578"/>
        </c:manualLayout>
      </c:layout>
      <c:lineChart>
        <c:grouping val="standard"/>
        <c:varyColors val="0"/>
        <c:ser>
          <c:idx val="0"/>
          <c:order val="0"/>
          <c:tx>
            <c:v>领跑者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Sheet1!$A$72:$D$72</c:f>
              <c:strCache>
                <c:ptCount val="4"/>
                <c:pt idx="0">
                  <c:v>网络环境</c:v>
                </c:pt>
                <c:pt idx="1">
                  <c:v>算力投入</c:v>
                </c:pt>
                <c:pt idx="2">
                  <c:v>数据开放</c:v>
                </c:pt>
                <c:pt idx="3">
                  <c:v>研发投入</c:v>
                </c:pt>
              </c:strCache>
            </c:strRef>
          </c:cat>
          <c:val>
            <c:numRef>
              <c:f>Sheet1!$A$73:$D$73</c:f>
              <c:numCache>
                <c:formatCode>General</c:formatCode>
                <c:ptCount val="4"/>
                <c:pt idx="0">
                  <c:v>77</c:v>
                </c:pt>
                <c:pt idx="1">
                  <c:v>72</c:v>
                </c:pt>
                <c:pt idx="2">
                  <c:v>87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40-41E1-BA8B-9AF89084DB26}"/>
            </c:ext>
          </c:extLst>
        </c:ser>
        <c:ser>
          <c:idx val="1"/>
          <c:order val="1"/>
          <c:tx>
            <c:v>追赶者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Sheet1!$A$72:$D$72</c:f>
              <c:strCache>
                <c:ptCount val="4"/>
                <c:pt idx="0">
                  <c:v>网络环境</c:v>
                </c:pt>
                <c:pt idx="1">
                  <c:v>算力投入</c:v>
                </c:pt>
                <c:pt idx="2">
                  <c:v>数据开放</c:v>
                </c:pt>
                <c:pt idx="3">
                  <c:v>研发投入</c:v>
                </c:pt>
              </c:strCache>
            </c:strRef>
          </c:cat>
          <c:val>
            <c:numRef>
              <c:f>Sheet1!$A$74:$D$74</c:f>
              <c:numCache>
                <c:formatCode>General</c:formatCode>
                <c:ptCount val="4"/>
                <c:pt idx="0">
                  <c:v>66</c:v>
                </c:pt>
                <c:pt idx="1">
                  <c:v>68</c:v>
                </c:pt>
                <c:pt idx="2">
                  <c:v>63</c:v>
                </c:pt>
                <c:pt idx="3">
                  <c:v>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40-41E1-BA8B-9AF89084DB26}"/>
            </c:ext>
          </c:extLst>
        </c:ser>
        <c:ser>
          <c:idx val="2"/>
          <c:order val="2"/>
          <c:tx>
            <c:v>起步者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Sheet1!$A$72:$D$72</c:f>
              <c:strCache>
                <c:ptCount val="4"/>
                <c:pt idx="0">
                  <c:v>网络环境</c:v>
                </c:pt>
                <c:pt idx="1">
                  <c:v>算力投入</c:v>
                </c:pt>
                <c:pt idx="2">
                  <c:v>数据开放</c:v>
                </c:pt>
                <c:pt idx="3">
                  <c:v>研发投入</c:v>
                </c:pt>
              </c:strCache>
            </c:strRef>
          </c:cat>
          <c:val>
            <c:numRef>
              <c:f>Sheet1!$A$75:$D$75</c:f>
              <c:numCache>
                <c:formatCode>General</c:formatCode>
                <c:ptCount val="4"/>
                <c:pt idx="0">
                  <c:v>33</c:v>
                </c:pt>
                <c:pt idx="1">
                  <c:v>31</c:v>
                </c:pt>
                <c:pt idx="2">
                  <c:v>38</c:v>
                </c:pt>
                <c:pt idx="3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40-41E1-BA8B-9AF89084DB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4184527"/>
        <c:axId val="391529327"/>
      </c:lineChart>
      <c:catAx>
        <c:axId val="1294184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1529327"/>
        <c:crosses val="autoZero"/>
        <c:auto val="1"/>
        <c:lblAlgn val="ctr"/>
        <c:lblOffset val="100"/>
        <c:noMultiLvlLbl val="0"/>
      </c:catAx>
      <c:valAx>
        <c:axId val="39152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94184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行业计算力水平评估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6401007729392298E-2"/>
          <c:y val="0.11820693116435155"/>
          <c:w val="0.90330651576406962"/>
          <c:h val="0.62721614696683459"/>
        </c:manualLayout>
      </c:layout>
      <c:barChart>
        <c:barDir val="col"/>
        <c:grouping val="clustered"/>
        <c:varyColors val="0"/>
        <c:ser>
          <c:idx val="0"/>
          <c:order val="0"/>
          <c:tx>
            <c:v>行业</c:v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Sheet1!$A$95:$M$95</c:f>
              <c:strCache>
                <c:ptCount val="13"/>
                <c:pt idx="0">
                  <c:v>互联网</c:v>
                </c:pt>
                <c:pt idx="1">
                  <c:v>制造</c:v>
                </c:pt>
                <c:pt idx="2">
                  <c:v>金融</c:v>
                </c:pt>
                <c:pt idx="3">
                  <c:v>政府</c:v>
                </c:pt>
                <c:pt idx="4">
                  <c:v>电信</c:v>
                </c:pt>
                <c:pt idx="5">
                  <c:v>服务</c:v>
                </c:pt>
                <c:pt idx="6">
                  <c:v>教育</c:v>
                </c:pt>
                <c:pt idx="7">
                  <c:v>医疗</c:v>
                </c:pt>
                <c:pt idx="8">
                  <c:v>零售/批发</c:v>
                </c:pt>
                <c:pt idx="9">
                  <c:v>媒体</c:v>
                </c:pt>
                <c:pt idx="10">
                  <c:v>公共事业</c:v>
                </c:pt>
                <c:pt idx="11">
                  <c:v>交通</c:v>
                </c:pt>
                <c:pt idx="12">
                  <c:v>能源</c:v>
                </c:pt>
              </c:strCache>
            </c:strRef>
          </c:cat>
          <c:val>
            <c:numRef>
              <c:f>Sheet1!$A$96:$M$96</c:f>
              <c:numCache>
                <c:formatCode>General</c:formatCode>
                <c:ptCount val="13"/>
                <c:pt idx="0">
                  <c:v>76</c:v>
                </c:pt>
                <c:pt idx="1">
                  <c:v>62</c:v>
                </c:pt>
                <c:pt idx="2">
                  <c:v>61</c:v>
                </c:pt>
                <c:pt idx="3">
                  <c:v>56</c:v>
                </c:pt>
                <c:pt idx="4">
                  <c:v>51</c:v>
                </c:pt>
                <c:pt idx="5">
                  <c:v>49</c:v>
                </c:pt>
                <c:pt idx="6">
                  <c:v>43</c:v>
                </c:pt>
                <c:pt idx="7">
                  <c:v>42</c:v>
                </c:pt>
                <c:pt idx="8">
                  <c:v>41</c:v>
                </c:pt>
                <c:pt idx="9">
                  <c:v>37</c:v>
                </c:pt>
                <c:pt idx="10">
                  <c:v>36</c:v>
                </c:pt>
                <c:pt idx="11">
                  <c:v>31</c:v>
                </c:pt>
                <c:pt idx="1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D4-4934-A5EA-589818F90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1504031"/>
        <c:axId val="567114127"/>
      </c:barChart>
      <c:catAx>
        <c:axId val="3915040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7114127"/>
        <c:crosses val="autoZero"/>
        <c:auto val="1"/>
        <c:lblAlgn val="ctr"/>
        <c:lblOffset val="100"/>
        <c:noMultiLvlLbl val="0"/>
      </c:catAx>
      <c:valAx>
        <c:axId val="56711412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1504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行业计算力水平评估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3029439950020495E-2"/>
          <c:y val="0.1664277957021322"/>
          <c:w val="0.90330651576406962"/>
          <c:h val="0.62721614696683459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1504031"/>
        <c:axId val="567114127"/>
      </c:barChart>
      <c:catAx>
        <c:axId val="3915040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7114127"/>
        <c:crosses val="autoZero"/>
        <c:auto val="1"/>
        <c:lblAlgn val="ctr"/>
        <c:lblOffset val="100"/>
        <c:noMultiLvlLbl val="0"/>
      </c:catAx>
      <c:valAx>
        <c:axId val="56711412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1504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6B568681-FEA1-15BC-E9BC-27310AFAE20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976064" y="0"/>
          <a:ext cx="6484367" cy="3608785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2023/12/29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46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720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041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400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65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35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800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63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  <a:t>‹#›</a:t>
            </a:fld>
            <a:endParaRPr lang="en-US" sz="1000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916" y="210344"/>
            <a:ext cx="705222" cy="705222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187624" y="612722"/>
            <a:ext cx="2587892" cy="23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en-US" altLang="zh-CN" sz="10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Click here to add the title text content</a:t>
            </a:r>
            <a:endParaRPr lang="zh-CN" altLang="en-US" sz="105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9" y="11933"/>
            <a:ext cx="9123322" cy="51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3198"/>
          </a:xfrm>
          <a:prstGeom prst="rect">
            <a:avLst/>
          </a:prstGeom>
          <a:solidFill>
            <a:srgbClr val="FFFFFF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cn/zhengce/202310/content_6907967.ht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baidu.com/link?url=_SWzuGrbLPKdzSnphdlKtAjgDgwA1jeC5e6WR7kDuF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81333" y="1054249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85589" y="2341523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644696" y="2791713"/>
            <a:ext cx="1436242" cy="143624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超酷背景音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8104" y="-1892746"/>
            <a:ext cx="609600" cy="60960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682308" y="699542"/>
            <a:ext cx="3010846" cy="30108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45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673633" y="825784"/>
            <a:ext cx="501312" cy="50131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723799" y="235497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基于中国为主的全球分析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5552" y="1536343"/>
            <a:ext cx="258632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spc="-300" dirty="0">
                <a:solidFill>
                  <a:srgbClr val="7030A0"/>
                </a:solidFill>
                <a:latin typeface="+mj-ea"/>
                <a:ea typeface="+mj-ea"/>
              </a:rPr>
              <a:t>2023</a:t>
            </a:r>
            <a:endParaRPr lang="zh-CN" altLang="en-US" sz="8000" b="1" spc="-30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36515" y="1636399"/>
            <a:ext cx="6800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7030A0"/>
                </a:solidFill>
                <a:latin typeface="+mj-ea"/>
                <a:ea typeface="+mj-ea"/>
              </a:rPr>
              <a:t>算力研究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5108680" y="3706266"/>
            <a:ext cx="305647" cy="305644"/>
            <a:chOff x="5196486" y="5946187"/>
            <a:chExt cx="305647" cy="305644"/>
          </a:xfrm>
        </p:grpSpPr>
        <p:grpSp>
          <p:nvGrpSpPr>
            <p:cNvPr id="65" name="组合 64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5276888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551077" y="3706266"/>
            <a:ext cx="305647" cy="305644"/>
            <a:chOff x="5638883" y="5946187"/>
            <a:chExt cx="305647" cy="305644"/>
          </a:xfrm>
        </p:grpSpPr>
        <p:grpSp>
          <p:nvGrpSpPr>
            <p:cNvPr id="70" name="组合 69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5694390" y="6035130"/>
              <a:ext cx="194632" cy="113061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211960" y="3706266"/>
            <a:ext cx="305647" cy="305644"/>
            <a:chOff x="4299766" y="5946187"/>
            <a:chExt cx="305647" cy="305644"/>
          </a:xfrm>
        </p:grpSpPr>
        <p:grpSp>
          <p:nvGrpSpPr>
            <p:cNvPr id="75" name="组合 74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652584" y="3706266"/>
            <a:ext cx="305647" cy="305644"/>
            <a:chOff x="4740390" y="5946187"/>
            <a:chExt cx="305647" cy="305644"/>
          </a:xfrm>
        </p:grpSpPr>
        <p:grpSp>
          <p:nvGrpSpPr>
            <p:cNvPr id="80" name="组合 79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4186588" y="2912153"/>
            <a:ext cx="3880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9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0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3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4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7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8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1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2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5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6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3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 tmFilter="0,0; .5, 1; 1, 1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3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8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8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4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5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6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0" grpId="0"/>
          <p:bldP spid="61" grpId="0"/>
          <p:bldP spid="6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3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6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3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 tmFilter="0,0; .5, 1; 1, 1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3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8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6" dur="8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4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5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">
                    <p:cTn id="68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60" grpId="0"/>
          <p:bldP spid="61" grpId="0"/>
          <p:bldP spid="6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910" y="250190"/>
            <a:ext cx="1893570" cy="377030"/>
          </a:xfrm>
        </p:spPr>
        <p:txBody>
          <a:bodyPr wrap="square"/>
          <a:lstStyle/>
          <a:p>
            <a:pPr algn="l"/>
            <a:r>
              <a:rPr lang="zh-CN" altLang="en-US" dirty="0"/>
              <a:t>规模子项评估</a:t>
            </a:r>
          </a:p>
        </p:txBody>
      </p:sp>
      <p:sp>
        <p:nvSpPr>
          <p:cNvPr id="3" name="椭圆 2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57541" y="2573284"/>
            <a:ext cx="102592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</a:t>
            </a: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7030A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7CE911F7-DCAB-EFE0-B92A-C9D266B601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521771"/>
              </p:ext>
            </p:extLst>
          </p:nvPr>
        </p:nvGraphicFramePr>
        <p:xfrm>
          <a:off x="3034122" y="915566"/>
          <a:ext cx="6002374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2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910" y="250190"/>
            <a:ext cx="1893570" cy="377030"/>
          </a:xfrm>
        </p:spPr>
        <p:txBody>
          <a:bodyPr wrap="square"/>
          <a:lstStyle/>
          <a:p>
            <a:pPr algn="l"/>
            <a:r>
              <a:rPr lang="zh-CN" altLang="en-US" dirty="0"/>
              <a:t>产业子项评估</a:t>
            </a:r>
          </a:p>
        </p:txBody>
      </p:sp>
      <p:sp>
        <p:nvSpPr>
          <p:cNvPr id="3" name="椭圆 2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936081" y="1339232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32040" y="141057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77088" y="245046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32040" y="3541908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455518" y="2571750"/>
            <a:ext cx="7694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</a:t>
            </a: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9844" y="2478885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4440" y="3593199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1145" y="2438297"/>
            <a:ext cx="108012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基础设施算力，智能算力，超算算力。</a:t>
            </a:r>
          </a:p>
        </p:txBody>
      </p:sp>
      <p:sp>
        <p:nvSpPr>
          <p:cNvPr id="21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7030A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66842A7-69D7-ACA6-9D7C-C17341A16D83}"/>
              </a:ext>
            </a:extLst>
          </p:cNvPr>
          <p:cNvGrpSpPr/>
          <p:nvPr/>
        </p:nvGrpSpPr>
        <p:grpSpPr>
          <a:xfrm>
            <a:off x="3421512" y="3561420"/>
            <a:ext cx="660980" cy="623903"/>
            <a:chOff x="-10357985" y="-178985"/>
            <a:chExt cx="423824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13">
              <a:extLst>
                <a:ext uri="{FF2B5EF4-FFF2-40B4-BE49-F238E27FC236}">
                  <a16:creationId xmlns:a16="http://schemas.microsoft.com/office/drawing/2014/main" id="{F628D2F7-886E-9A20-0F4A-2BA55AF324DB}"/>
                </a:ext>
              </a:extLst>
            </p:cNvPr>
            <p:cNvSpPr/>
            <p:nvPr/>
          </p:nvSpPr>
          <p:spPr>
            <a:xfrm>
              <a:off x="-10120245" y="-178985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543A698-23C4-874C-C7EB-B7603881488A}"/>
                </a:ext>
              </a:extLst>
            </p:cNvPr>
            <p:cNvSpPr/>
            <p:nvPr/>
          </p:nvSpPr>
          <p:spPr>
            <a:xfrm>
              <a:off x="-10357985" y="-66915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DAA9F75-2E2F-4C49-CCAE-AB4A8F0C053B}"/>
              </a:ext>
            </a:extLst>
          </p:cNvPr>
          <p:cNvGrpSpPr/>
          <p:nvPr/>
        </p:nvGrpSpPr>
        <p:grpSpPr>
          <a:xfrm>
            <a:off x="3460651" y="1333722"/>
            <a:ext cx="623903" cy="627784"/>
            <a:chOff x="-3527416" y="3885296"/>
            <a:chExt cx="4000500" cy="4025385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13">
              <a:extLst>
                <a:ext uri="{FF2B5EF4-FFF2-40B4-BE49-F238E27FC236}">
                  <a16:creationId xmlns:a16="http://schemas.microsoft.com/office/drawing/2014/main" id="{920A8052-3009-BD36-97F2-5FE837D2C225}"/>
                </a:ext>
              </a:extLst>
            </p:cNvPr>
            <p:cNvSpPr/>
            <p:nvPr/>
          </p:nvSpPr>
          <p:spPr>
            <a:xfrm>
              <a:off x="-3527416" y="3910181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F549B79-84F8-9A8D-77A7-78DA7254B9F4}"/>
                </a:ext>
              </a:extLst>
            </p:cNvPr>
            <p:cNvSpPr/>
            <p:nvPr/>
          </p:nvSpPr>
          <p:spPr>
            <a:xfrm>
              <a:off x="-3494176" y="3885296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TextBox 16">
            <a:extLst>
              <a:ext uri="{FF2B5EF4-FFF2-40B4-BE49-F238E27FC236}">
                <a16:creationId xmlns:a16="http://schemas.microsoft.com/office/drawing/2014/main" id="{682062C1-0292-9F9F-8BAE-D3D75FA671C6}"/>
              </a:ext>
            </a:extLst>
          </p:cNvPr>
          <p:cNvSpPr txBox="1"/>
          <p:nvPr/>
        </p:nvSpPr>
        <p:spPr>
          <a:xfrm>
            <a:off x="3845363" y="914089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计算设备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28ABF701-1E61-0145-595E-22F839EFC2A1}"/>
              </a:ext>
            </a:extLst>
          </p:cNvPr>
          <p:cNvSpPr txBox="1"/>
          <p:nvPr/>
        </p:nvSpPr>
        <p:spPr>
          <a:xfrm>
            <a:off x="2247794" y="4050435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E0142C7A-6DE4-BDB3-0AE9-CD9C69C12318}"/>
              </a:ext>
            </a:extLst>
          </p:cNvPr>
          <p:cNvSpPr txBox="1"/>
          <p:nvPr/>
        </p:nvSpPr>
        <p:spPr>
          <a:xfrm>
            <a:off x="5842442" y="1316222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9270099"/>
      </p:ext>
    </p:extLst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3" accel="52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9" dur="1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0" dur="1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6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3" dur="1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4" dur="1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6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7" dur="1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8" dur="1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18" grpId="0"/>
          <p:bldP spid="19" grpId="0"/>
          <p:bldP spid="20" grpId="0"/>
          <p:bldP spid="22" grpId="0"/>
          <p:bldP spid="29" grpId="0"/>
          <p:bldP spid="30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6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18" grpId="0"/>
          <p:bldP spid="19" grpId="0"/>
          <p:bldP spid="20" grpId="0"/>
          <p:bldP spid="22" grpId="0"/>
          <p:bldP spid="29" grpId="0"/>
          <p:bldP spid="30" grpId="0"/>
          <p:bldP spid="3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910" y="250190"/>
            <a:ext cx="1893570" cy="377030"/>
          </a:xfrm>
        </p:spPr>
        <p:txBody>
          <a:bodyPr wrap="square"/>
          <a:lstStyle/>
          <a:p>
            <a:pPr algn="l"/>
            <a:r>
              <a:rPr lang="zh-CN" altLang="en-US" dirty="0"/>
              <a:t>产业子项评估</a:t>
            </a:r>
          </a:p>
        </p:txBody>
      </p:sp>
      <p:sp>
        <p:nvSpPr>
          <p:cNvPr id="3" name="椭圆 2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55518" y="2571750"/>
            <a:ext cx="7694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</a:t>
            </a: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7030A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7A83F36E-30DC-4D43-903B-4311A9EB6D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626414"/>
              </p:ext>
            </p:extLst>
          </p:nvPr>
        </p:nvGraphicFramePr>
        <p:xfrm>
          <a:off x="2876078" y="1268771"/>
          <a:ext cx="6160418" cy="3391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4310214"/>
      </p:ext>
    </p:extLst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2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910" y="250190"/>
            <a:ext cx="1893570" cy="377030"/>
          </a:xfrm>
        </p:spPr>
        <p:txBody>
          <a:bodyPr wrap="square"/>
          <a:lstStyle/>
          <a:p>
            <a:pPr algn="l"/>
            <a:r>
              <a:rPr lang="zh-CN" altLang="en-US" dirty="0"/>
              <a:t>技术子项评估</a:t>
            </a:r>
          </a:p>
        </p:txBody>
      </p:sp>
      <p:sp>
        <p:nvSpPr>
          <p:cNvPr id="3" name="椭圆 2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945111" y="1360207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32040" y="141057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77088" y="245046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91387" y="2571750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7796" y="1438817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创新水平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9844" y="2478885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研发投入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7030A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65DCFD93-B2BF-B400-E8F0-3C2CC47127FC}"/>
              </a:ext>
            </a:extLst>
          </p:cNvPr>
          <p:cNvSpPr txBox="1"/>
          <p:nvPr/>
        </p:nvSpPr>
        <p:spPr>
          <a:xfrm>
            <a:off x="3666913" y="2295308"/>
            <a:ext cx="136585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B6A098-444A-F4D7-FCF6-F2F83C78E540}"/>
              </a:ext>
            </a:extLst>
          </p:cNvPr>
          <p:cNvGrpSpPr/>
          <p:nvPr/>
        </p:nvGrpSpPr>
        <p:grpSpPr>
          <a:xfrm>
            <a:off x="4860032" y="3604031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10">
              <a:extLst>
                <a:ext uri="{FF2B5EF4-FFF2-40B4-BE49-F238E27FC236}">
                  <a16:creationId xmlns:a16="http://schemas.microsoft.com/office/drawing/2014/main" id="{5924D5D0-3DB7-3B2F-D2C0-1E34B8E45A75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11CFCE9-F3B1-1A4C-0F8F-73F31BAF87AC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TextBox 17">
            <a:extLst>
              <a:ext uri="{FF2B5EF4-FFF2-40B4-BE49-F238E27FC236}">
                <a16:creationId xmlns:a16="http://schemas.microsoft.com/office/drawing/2014/main" id="{4541A4A3-7F06-CFFD-70E3-D7A564C9CDBC}"/>
              </a:ext>
            </a:extLst>
          </p:cNvPr>
          <p:cNvSpPr txBox="1"/>
          <p:nvPr/>
        </p:nvSpPr>
        <p:spPr>
          <a:xfrm>
            <a:off x="5776028" y="3939640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计算能力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597D3B7E-39E4-D576-44E4-598B3AAFDDAD}"/>
              </a:ext>
            </a:extLst>
          </p:cNvPr>
          <p:cNvSpPr txBox="1"/>
          <p:nvPr/>
        </p:nvSpPr>
        <p:spPr>
          <a:xfrm>
            <a:off x="2743444" y="4150309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计算效率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E302AED-6D0F-56D4-17A7-3EC2EB1F7CD8}"/>
              </a:ext>
            </a:extLst>
          </p:cNvPr>
          <p:cNvGrpSpPr/>
          <p:nvPr/>
        </p:nvGrpSpPr>
        <p:grpSpPr>
          <a:xfrm>
            <a:off x="3117199" y="3413653"/>
            <a:ext cx="2349307" cy="823974"/>
            <a:chOff x="-10985486" y="-609766"/>
            <a:chExt cx="15290786" cy="5283366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10">
              <a:extLst>
                <a:ext uri="{FF2B5EF4-FFF2-40B4-BE49-F238E27FC236}">
                  <a16:creationId xmlns:a16="http://schemas.microsoft.com/office/drawing/2014/main" id="{F5531F86-EBDD-BCCA-479D-80256E745317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890A62D-F0C1-4E4E-A445-A1F91B36BCBC}"/>
                </a:ext>
              </a:extLst>
            </p:cNvPr>
            <p:cNvSpPr/>
            <p:nvPr/>
          </p:nvSpPr>
          <p:spPr>
            <a:xfrm>
              <a:off x="-10985486" y="-609766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9798"/>
      </p:ext>
    </p:extLst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3" accel="52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7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8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0" dur="1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1" dur="1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60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61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17" grpId="0"/>
          <p:bldP spid="18" grpId="0"/>
          <p:bldP spid="22" grpId="0"/>
          <p:bldP spid="23" grpId="0"/>
          <p:bldP spid="29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17" grpId="0"/>
          <p:bldP spid="18" grpId="0"/>
          <p:bldP spid="22" grpId="0"/>
          <p:bldP spid="23" grpId="0"/>
          <p:bldP spid="29" grpId="0"/>
          <p:bldP spid="3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910" y="250190"/>
            <a:ext cx="1893570" cy="377030"/>
          </a:xfrm>
        </p:spPr>
        <p:txBody>
          <a:bodyPr wrap="square"/>
          <a:lstStyle/>
          <a:p>
            <a:pPr algn="l"/>
            <a:r>
              <a:rPr lang="zh-CN" altLang="en-US" dirty="0"/>
              <a:t>技术子项评估</a:t>
            </a:r>
          </a:p>
        </p:txBody>
      </p:sp>
      <p:sp>
        <p:nvSpPr>
          <p:cNvPr id="3" name="椭圆 2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91387" y="2571750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21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7030A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739E6C8-4D6D-6D6E-27B5-C387F0A485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240551"/>
              </p:ext>
            </p:extLst>
          </p:nvPr>
        </p:nvGraphicFramePr>
        <p:xfrm>
          <a:off x="2969568" y="1185615"/>
          <a:ext cx="6174432" cy="3387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1314508"/>
      </p:ext>
    </p:extLst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22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910" y="250190"/>
            <a:ext cx="1893570" cy="377030"/>
          </a:xfrm>
        </p:spPr>
        <p:txBody>
          <a:bodyPr wrap="square"/>
          <a:lstStyle/>
          <a:p>
            <a:pPr algn="l"/>
            <a:r>
              <a:rPr lang="zh-CN" altLang="en-US" dirty="0"/>
              <a:t>环境子项评估</a:t>
            </a:r>
          </a:p>
        </p:txBody>
      </p:sp>
      <p:sp>
        <p:nvSpPr>
          <p:cNvPr id="3" name="椭圆 2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004805" y="1381576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32040" y="141057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77088" y="245046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32040" y="3541908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91386" y="2571750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7796" y="1438817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网络环境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9844" y="2478885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算力投入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4440" y="3593199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数据开放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7030A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84219D4-1F9B-B2B1-C247-FB720A4DA799}"/>
              </a:ext>
            </a:extLst>
          </p:cNvPr>
          <p:cNvSpPr txBox="1"/>
          <p:nvPr/>
        </p:nvSpPr>
        <p:spPr>
          <a:xfrm>
            <a:off x="2604117" y="4183065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研发投入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5600F9-309D-0B38-553D-1C8702ED2FCC}"/>
              </a:ext>
            </a:extLst>
          </p:cNvPr>
          <p:cNvGrpSpPr/>
          <p:nvPr/>
        </p:nvGrpSpPr>
        <p:grpSpPr>
          <a:xfrm>
            <a:off x="3491879" y="3674235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13">
              <a:extLst>
                <a:ext uri="{FF2B5EF4-FFF2-40B4-BE49-F238E27FC236}">
                  <a16:creationId xmlns:a16="http://schemas.microsoft.com/office/drawing/2014/main" id="{AC0F891C-54F9-9005-8B84-AA055F2CA50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7A8DB32-CB42-2F3A-D896-65124B4A30A4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444179"/>
      </p:ext>
    </p:extLst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3" accel="52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7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8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1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1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6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6" dur="1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7" dur="1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17" grpId="0"/>
          <p:bldP spid="18" grpId="0"/>
          <p:bldP spid="19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6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17" grpId="0"/>
          <p:bldP spid="18" grpId="0"/>
          <p:bldP spid="19" grpId="0"/>
          <p:bldP spid="22" grpId="0"/>
          <p:bldP spid="2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910" y="250190"/>
            <a:ext cx="1893570" cy="377030"/>
          </a:xfrm>
        </p:spPr>
        <p:txBody>
          <a:bodyPr wrap="square"/>
          <a:lstStyle/>
          <a:p>
            <a:pPr algn="l"/>
            <a:r>
              <a:rPr lang="zh-CN" altLang="en-US" dirty="0"/>
              <a:t>环境子项评估</a:t>
            </a:r>
          </a:p>
        </p:txBody>
      </p:sp>
      <p:sp>
        <p:nvSpPr>
          <p:cNvPr id="3" name="椭圆 2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91386" y="2571750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sp>
        <p:nvSpPr>
          <p:cNvPr id="21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7030A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A0D2F0EC-C2C3-4D3E-33E8-26203C9638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217391"/>
              </p:ext>
            </p:extLst>
          </p:nvPr>
        </p:nvGraphicFramePr>
        <p:xfrm>
          <a:off x="2897560" y="1113607"/>
          <a:ext cx="6246440" cy="3531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96996361"/>
      </p:ext>
    </p:extLst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22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910" y="250190"/>
            <a:ext cx="1893570" cy="377030"/>
          </a:xfrm>
        </p:spPr>
        <p:txBody>
          <a:bodyPr wrap="square"/>
          <a:lstStyle/>
          <a:p>
            <a:pPr algn="l"/>
            <a:r>
              <a:rPr lang="zh-CN" altLang="en-US" dirty="0"/>
              <a:t>应用子项评估</a:t>
            </a:r>
          </a:p>
        </p:txBody>
      </p:sp>
      <p:sp>
        <p:nvSpPr>
          <p:cNvPr id="3" name="椭圆 2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004805" y="1381576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32040" y="141057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77088" y="245046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91388" y="2571750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59844" y="2478885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行业应用水平。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7030A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26BCB69C-221D-189F-6C6F-49069B0F57FC}"/>
              </a:ext>
            </a:extLst>
          </p:cNvPr>
          <p:cNvSpPr txBox="1"/>
          <p:nvPr/>
        </p:nvSpPr>
        <p:spPr>
          <a:xfrm>
            <a:off x="5913286" y="1400979"/>
            <a:ext cx="220058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消费应用水平。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8321969"/>
      </p:ext>
    </p:extLst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3" accel="52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7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8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18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6" grpId="0"/>
          <p:bldP spid="18" grpId="0"/>
          <p:bldP spid="22" grpId="0"/>
          <p:bldP spid="23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45825-14C3-5913-FE4B-D3DC33ED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248992"/>
            <a:ext cx="4323945" cy="377030"/>
          </a:xfrm>
        </p:spPr>
        <p:txBody>
          <a:bodyPr/>
          <a:lstStyle/>
          <a:p>
            <a:r>
              <a:rPr lang="zh-CN" altLang="en-US" dirty="0"/>
              <a:t>线性回归模型所得因子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关系示例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32B77-DE64-CCAD-2619-98915E50A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0" y="1094874"/>
            <a:ext cx="4212436" cy="34226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C6584C-2942-151B-C4FC-8B2876119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98" y="1094874"/>
            <a:ext cx="4563472" cy="342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18C58-D356-486D-A343-B43D7329D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854" y="250504"/>
            <a:ext cx="1933867" cy="377030"/>
          </a:xfrm>
        </p:spPr>
        <p:txBody>
          <a:bodyPr/>
          <a:lstStyle/>
          <a:p>
            <a:r>
              <a:rPr lang="zh-CN" altLang="en-US" dirty="0"/>
              <a:t>进一步独立检验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F66976-52AE-9C09-3812-3B338B79EA77}"/>
              </a:ext>
            </a:extLst>
          </p:cNvPr>
          <p:cNvSpPr txBox="1"/>
          <p:nvPr/>
        </p:nvSpPr>
        <p:spPr>
          <a:xfrm>
            <a:off x="431540" y="555526"/>
            <a:ext cx="82809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X/Y     Y1      Y2      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合计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X1      91      70      44      38      63      38      35      26      27      28      31      26      30      23      21       591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X2      84      82      59      58      56      58      49      35      40      49      46      48      39      38      22       763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合计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175     152     103     96      119     96      84      61      67      77      77      74      69      61      43       1354</a:t>
            </a:r>
          </a:p>
          <a:p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------------------------------------------------------------------</a:t>
            </a:r>
          </a:p>
          <a:p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X²=16.838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X²(0.05,14)=23.685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X²&lt;=X²(0.05,14)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两因素独立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-------------------------------------------------------------------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30324" y="-1100658"/>
            <a:ext cx="2352980" cy="235298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4834454" y="1240622"/>
            <a:ext cx="274777" cy="274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538120" y="1358961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344435" y="1237777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816501" y="1108306"/>
            <a:ext cx="250454" cy="2504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17724" y="1082954"/>
            <a:ext cx="274777" cy="274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52550" y="1369468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488222" y="1184422"/>
            <a:ext cx="322151" cy="3221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89058" y="1240492"/>
            <a:ext cx="274777" cy="274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203848" y="1371724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054540" y="1057221"/>
            <a:ext cx="274777" cy="274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72835" y="1293555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920093" y="1369468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35416" y="114767"/>
            <a:ext cx="1231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34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3964944" y="566306"/>
            <a:ext cx="137245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b="0" kern="0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</a:rPr>
              <a:t>CATALOG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282140" y="1995686"/>
            <a:ext cx="1602228" cy="1359398"/>
            <a:chOff x="9224782" y="2628163"/>
            <a:chExt cx="2397222" cy="2093640"/>
          </a:xfrm>
        </p:grpSpPr>
        <p:grpSp>
          <p:nvGrpSpPr>
            <p:cNvPr id="78" name="组合 77"/>
            <p:cNvGrpSpPr/>
            <p:nvPr/>
          </p:nvGrpSpPr>
          <p:grpSpPr>
            <a:xfrm>
              <a:off x="9224782" y="2628163"/>
              <a:ext cx="2397222" cy="2093640"/>
              <a:chOff x="9224782" y="2628163"/>
              <a:chExt cx="2397222" cy="2093640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9224782" y="262816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82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81" name="Freeform 7"/>
              <p:cNvSpPr/>
              <p:nvPr/>
            </p:nvSpPr>
            <p:spPr bwMode="auto">
              <a:xfrm>
                <a:off x="9536465" y="287211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7030A0"/>
              </a:solidFill>
              <a:ln w="7938" cap="flat">
                <a:noFill/>
                <a:prstDash val="solid"/>
                <a:miter lim="800000"/>
              </a:ln>
              <a:effectLst>
                <a:innerShdw blurRad="152400">
                  <a:schemeClr val="tx1">
                    <a:lumMod val="65000"/>
                    <a:lumOff val="35000"/>
                    <a:alpha val="41000"/>
                  </a:scheme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918251" y="3180762"/>
              <a:ext cx="1010287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05</a:t>
              </a:r>
              <a:endParaRPr lang="zh-CN" altLang="en-US" sz="3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828211" y="2002549"/>
            <a:ext cx="1602228" cy="1359398"/>
            <a:chOff x="5553262" y="2638733"/>
            <a:chExt cx="2397222" cy="2093640"/>
          </a:xfrm>
        </p:grpSpPr>
        <p:grpSp>
          <p:nvGrpSpPr>
            <p:cNvPr id="85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89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88" name="Freeform 7"/>
              <p:cNvSpPr/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7030A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6259489" y="3110169"/>
              <a:ext cx="1010287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374350" y="2013793"/>
            <a:ext cx="1602228" cy="1359398"/>
            <a:chOff x="1881842" y="2656049"/>
            <a:chExt cx="2397222" cy="2093640"/>
          </a:xfrm>
        </p:grpSpPr>
        <p:grpSp>
          <p:nvGrpSpPr>
            <p:cNvPr id="92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5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3" name="Freeform 7"/>
            <p:cNvSpPr/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7030A0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75311" y="3250047"/>
              <a:ext cx="1010287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604216" y="2693491"/>
            <a:ext cx="1602228" cy="1359398"/>
            <a:chOff x="3721944" y="3702869"/>
            <a:chExt cx="2397222" cy="2093640"/>
          </a:xfrm>
        </p:grpSpPr>
        <p:grpSp>
          <p:nvGrpSpPr>
            <p:cNvPr id="98" name="组合 97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2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1" name="Freeform 7"/>
              <p:cNvSpPr/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A568D2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382517" y="4183862"/>
              <a:ext cx="1010287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5054713" y="2686684"/>
            <a:ext cx="1602228" cy="1359398"/>
            <a:chOff x="7388330" y="3692384"/>
            <a:chExt cx="2397222" cy="209364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7388330" y="3692384"/>
              <a:ext cx="2397222" cy="2093640"/>
              <a:chOff x="7388330" y="3692384"/>
              <a:chExt cx="2397222" cy="2093640"/>
            </a:xfrm>
          </p:grpSpPr>
          <p:grpSp>
            <p:nvGrpSpPr>
              <p:cNvPr id="107" name="组合 106"/>
              <p:cNvGrpSpPr/>
              <p:nvPr/>
            </p:nvGrpSpPr>
            <p:grpSpPr>
              <a:xfrm>
                <a:off x="7388330" y="3692384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9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8" name="Freeform 7"/>
              <p:cNvSpPr/>
              <p:nvPr/>
            </p:nvSpPr>
            <p:spPr bwMode="auto">
              <a:xfrm>
                <a:off x="7700013" y="3936334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A568D2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8048903" y="4173377"/>
              <a:ext cx="1010287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1271731" y="3488470"/>
            <a:ext cx="1495240" cy="471962"/>
            <a:chOff x="2333494" y="4927238"/>
            <a:chExt cx="1537897" cy="726881"/>
          </a:xfrm>
        </p:grpSpPr>
        <p:sp>
          <p:nvSpPr>
            <p:cNvPr id="112" name="TextBox 111"/>
            <p:cNvSpPr txBox="1"/>
            <p:nvPr/>
          </p:nvSpPr>
          <p:spPr>
            <a:xfrm>
              <a:off x="2333494" y="4927238"/>
              <a:ext cx="1537897" cy="497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算力研究背景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419470" y="5322308"/>
              <a:ext cx="1286284" cy="331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 Index Evaluation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632112" y="2062692"/>
            <a:ext cx="1540498" cy="446865"/>
            <a:chOff x="3585598" y="2731461"/>
            <a:chExt cx="2199257" cy="688227"/>
          </a:xfrm>
        </p:grpSpPr>
        <p:sp>
          <p:nvSpPr>
            <p:cNvPr id="115" name="TextBox 114"/>
            <p:cNvSpPr txBox="1"/>
            <p:nvPr/>
          </p:nvSpPr>
          <p:spPr>
            <a:xfrm>
              <a:off x="3585598" y="2731461"/>
              <a:ext cx="2199257" cy="497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算力指数评估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335082" y="3111579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918667" y="3568410"/>
            <a:ext cx="1620262" cy="553998"/>
            <a:chOff x="5982926" y="4927865"/>
            <a:chExt cx="1537897" cy="853224"/>
          </a:xfrm>
        </p:grpSpPr>
        <p:sp>
          <p:nvSpPr>
            <p:cNvPr id="118" name="TextBox 117"/>
            <p:cNvSpPr txBox="1"/>
            <p:nvPr/>
          </p:nvSpPr>
          <p:spPr>
            <a:xfrm>
              <a:off x="5982926" y="4927865"/>
              <a:ext cx="1537897" cy="85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算力的经济价值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071050" y="5338463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5202711" y="2089498"/>
            <a:ext cx="1587396" cy="553998"/>
            <a:chOff x="7839376" y="2731461"/>
            <a:chExt cx="1537897" cy="853225"/>
          </a:xfrm>
        </p:grpSpPr>
        <p:sp>
          <p:nvSpPr>
            <p:cNvPr id="121" name="TextBox 120"/>
            <p:cNvSpPr txBox="1"/>
            <p:nvPr/>
          </p:nvSpPr>
          <p:spPr>
            <a:xfrm>
              <a:off x="7839376" y="2731461"/>
              <a:ext cx="1537897" cy="853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算力的社会价值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947821" y="3111579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6635158" y="3521861"/>
            <a:ext cx="1237110" cy="433671"/>
            <a:chOff x="9752962" y="4978665"/>
            <a:chExt cx="1850940" cy="667908"/>
          </a:xfrm>
        </p:grpSpPr>
        <p:sp>
          <p:nvSpPr>
            <p:cNvPr id="124" name="TextBox 123"/>
            <p:cNvSpPr txBox="1"/>
            <p:nvPr/>
          </p:nvSpPr>
          <p:spPr>
            <a:xfrm>
              <a:off x="9752962" y="4978665"/>
              <a:ext cx="1850940" cy="497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参考与建议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841086" y="5338463"/>
              <a:ext cx="1286284" cy="308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WORKREPORT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82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86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7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1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4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5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2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42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10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42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20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2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42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10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8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42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20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21" grpId="0"/>
          <p:bldP spid="22" grpId="0"/>
          <p:bldP spid="12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541751" y="3291830"/>
            <a:ext cx="998801" cy="998801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11" name="椭圆 1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solidFill>
              <a:srgbClr val="9954CC"/>
            </a:solidFill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239738" y="4703040"/>
            <a:ext cx="321721" cy="321721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17" name="椭圆 1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solidFill>
              <a:srgbClr val="9954CC"/>
            </a:solidFill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399550" y="4369917"/>
            <a:ext cx="160860" cy="160860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20" name="椭圆 1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solidFill>
              <a:srgbClr val="9954CC"/>
            </a:solidFill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solidFill>
              <a:srgbClr val="9954CC"/>
            </a:solidFill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184910" y="250190"/>
            <a:ext cx="2883034" cy="684807"/>
          </a:xfrm>
        </p:spPr>
        <p:txBody>
          <a:bodyPr wrap="square"/>
          <a:lstStyle/>
          <a:p>
            <a:pPr algn="l"/>
            <a:r>
              <a:rPr lang="zh-CN" altLang="en-US" dirty="0"/>
              <a:t>应用子项评估</a:t>
            </a: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71740762-3BEB-8355-86A0-BDFAF9202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58017"/>
              </p:ext>
            </p:extLst>
          </p:nvPr>
        </p:nvGraphicFramePr>
        <p:xfrm>
          <a:off x="899592" y="1231439"/>
          <a:ext cx="6840760" cy="3295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 advClick="0" advTm="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29659" y="-66624"/>
            <a:ext cx="10003318" cy="52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9954C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43602" y="1706492"/>
            <a:ext cx="54056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算力的经济及社会价值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28994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051720" y="1775651"/>
            <a:ext cx="1197175" cy="1197175"/>
            <a:chOff x="2123728" y="1579722"/>
            <a:chExt cx="1197175" cy="1197175"/>
          </a:xfrm>
        </p:grpSpPr>
        <p:grpSp>
          <p:nvGrpSpPr>
            <p:cNvPr id="17" name="组合 16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同心圆 1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KSO_Shape"/>
            <p:cNvSpPr/>
            <p:nvPr/>
          </p:nvSpPr>
          <p:spPr bwMode="auto">
            <a:xfrm>
              <a:off x="2339752" y="1820075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924163" y="2805306"/>
            <a:ext cx="1614689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评估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结果分析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63759" y="2816472"/>
            <a:ext cx="2530104" cy="255270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最终品生产函数模型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24164" y="3118112"/>
            <a:ext cx="2304020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算力与实际效益的投入产出比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9007" y="3118112"/>
            <a:ext cx="110946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√长期景愿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0" name="同心圆 5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3" name="同心圆 6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同心圆 6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5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7" dur="500" tmFilter="0, 0; .2, .5; .8, .5; 1, 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8" dur="250" autoRev="1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9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500" tmFilter="0, 0; .2, .5; .8, .5; 1, 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1" dur="250" autoRev="1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5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4" dur="25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6810"/>
                                </p:stCondLst>
                                <p:childTnLst>
                                  <p:par>
                                    <p:cTn id="1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2" grpId="0"/>
          <p:bldP spid="14" grpId="0"/>
          <p:bldP spid="32" grpId="0"/>
          <p:bldP spid="34" grpId="0"/>
          <p:bldP spid="35" grpId="0"/>
          <p:bldP spid="37" grpId="0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5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6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7" dur="500" tmFilter="0, 0; .2, .5; .8, .5; 1, 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8" dur="250" autoRev="1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9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500" tmFilter="0, 0; .2, .5; .8, .5; 1, 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1" dur="250" autoRev="1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5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4" dur="25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6810"/>
                                </p:stCondLst>
                                <p:childTnLst>
                                  <p:par>
                                    <p:cTn id="1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2" grpId="0"/>
          <p:bldP spid="14" grpId="0"/>
          <p:bldP spid="32" grpId="0"/>
          <p:bldP spid="34" grpId="0"/>
          <p:bldP spid="35" grpId="0"/>
          <p:bldP spid="37" grpId="0"/>
          <p:bldP spid="77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B368BC-CE0B-C51C-4DA2-58AA7052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250825"/>
            <a:ext cx="3216275" cy="376238"/>
          </a:xfrm>
        </p:spPr>
        <p:txBody>
          <a:bodyPr wrap="square"/>
          <a:lstStyle/>
          <a:p>
            <a:pPr algn="l"/>
            <a:r>
              <a:rPr lang="zh-CN" altLang="en-US" dirty="0"/>
              <a:t>算力与实际效益的投入产出</a:t>
            </a:r>
          </a:p>
        </p:txBody>
      </p:sp>
      <p:sp>
        <p:nvSpPr>
          <p:cNvPr id="5" name="TextBox 54">
            <a:extLst>
              <a:ext uri="{FF2B5EF4-FFF2-40B4-BE49-F238E27FC236}">
                <a16:creationId xmlns:a16="http://schemas.microsoft.com/office/drawing/2014/main" id="{95BC5685-3FF4-2230-DE7C-0DF078A569F1}"/>
              </a:ext>
            </a:extLst>
          </p:cNvPr>
          <p:cNvSpPr txBox="1"/>
          <p:nvPr/>
        </p:nvSpPr>
        <p:spPr>
          <a:xfrm>
            <a:off x="755576" y="1131590"/>
            <a:ext cx="3566071" cy="3280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计算力指数与实际效益有着正关联性。以国家为例。当一个国家的计算力指数达到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分以上时，国家的计算力指数每提升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点，其对于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增长的推动力将提高到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分以下时的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倍；而当计算力指数达到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分以上时，国家的计算力指数每提升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点，其对于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增长的推动力将提高到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分以下时的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倍，对经济的拉动作用变得更加显著。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62E7AA-984D-7AFA-CFFB-9DADC3F08BCD}"/>
              </a:ext>
            </a:extLst>
          </p:cNvPr>
          <p:cNvSpPr txBox="1"/>
          <p:nvPr/>
        </p:nvSpPr>
        <p:spPr>
          <a:xfrm>
            <a:off x="4572000" y="1203598"/>
            <a:ext cx="39604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互联网，大数据，人工智能等与实体经济深度融合，算力应用的新业态，新模式。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一方面，向政务，工业，交通，医疗等各行业，各领域渗透。传统产业向智能化改造和数字化转型。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另一方面，围绕“大算力，大数据，大模型”，智能算力是全球数字化转型升级的重要竞争力。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应用领域：互联网，电子政务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拓展：服务，电信，金融，制造，教育等行业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支撑能力：场景向工业制造，城市治理，智能零售，智能调度等领域等延申。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33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B368BC-CE0B-C51C-4DA2-58AA7052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250825"/>
            <a:ext cx="3216275" cy="376238"/>
          </a:xfrm>
        </p:spPr>
        <p:txBody>
          <a:bodyPr wrap="square"/>
          <a:lstStyle/>
          <a:p>
            <a:pPr algn="l"/>
            <a:r>
              <a:rPr lang="zh-CN" altLang="en-US" dirty="0"/>
              <a:t>算力与实际效益的投入产出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0FDBEE-9337-5118-C163-90C1700B7F4B}"/>
              </a:ext>
            </a:extLst>
          </p:cNvPr>
          <p:cNvSpPr txBox="1"/>
          <p:nvPr/>
        </p:nvSpPr>
        <p:spPr>
          <a:xfrm>
            <a:off x="1143000" y="1648420"/>
            <a:ext cx="685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助推信息消费与智能终端持续升级。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移动数据流量消费规模继续扩大，用户数量快速增长。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高清内容，视频直播，</a:t>
            </a:r>
            <a:r>
              <a:rPr lang="en-US" altLang="zh-CN" dirty="0">
                <a:latin typeface="+mj-ea"/>
                <a:ea typeface="+mj-ea"/>
              </a:rPr>
              <a:t>AR</a:t>
            </a:r>
            <a:r>
              <a:rPr lang="zh-CN" altLang="en-US" dirty="0">
                <a:latin typeface="+mj-ea"/>
                <a:ea typeface="+mj-ea"/>
              </a:rPr>
              <a:t>导航，云游戏，智能家居等。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27844E-545A-9909-A321-8878DE533644}"/>
              </a:ext>
            </a:extLst>
          </p:cNvPr>
          <p:cNvSpPr txBox="1"/>
          <p:nvPr/>
        </p:nvSpPr>
        <p:spPr>
          <a:xfrm>
            <a:off x="1043608" y="2787774"/>
            <a:ext cx="7200800" cy="98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indent="-91440">
              <a:lnSpc>
                <a:spcPct val="11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CN" altLang="en-US" dirty="0">
                <a:latin typeface="+mj-ea"/>
                <a:ea typeface="+mj-ea"/>
              </a:rPr>
              <a:t>智能终端持续升级源于需求增长。</a:t>
            </a:r>
            <a:endParaRPr lang="en-US" altLang="zh-CN" dirty="0">
              <a:latin typeface="+mj-ea"/>
              <a:ea typeface="+mj-ea"/>
            </a:endParaRPr>
          </a:p>
          <a:p>
            <a:pPr marL="91440" indent="-91440">
              <a:lnSpc>
                <a:spcPct val="11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CN" altLang="en-US" dirty="0">
                <a:latin typeface="+mj-ea"/>
                <a:ea typeface="+mj-ea"/>
              </a:rPr>
              <a:t>手机终端智能算力渗透率持续增长，华为，小米等手机厂商相继入局大模型。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837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1797960" y="1545103"/>
            <a:ext cx="1860245" cy="339072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109" tIns="30555" rIns="61109" bIns="30555"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5391110" y="1533052"/>
            <a:ext cx="1860245" cy="339072"/>
          </a:xfrm>
          <a:prstGeom prst="roundRect">
            <a:avLst/>
          </a:prstGeom>
          <a:solidFill>
            <a:srgbClr val="9954CC"/>
          </a:solidFill>
          <a:ln>
            <a:noFill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109" tIns="30555" rIns="61109" bIns="30555"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 bwMode="auto">
          <a:xfrm>
            <a:off x="4582020" y="1154916"/>
            <a:ext cx="0" cy="14585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4582020" y="3298566"/>
            <a:ext cx="0" cy="14585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椭圆 25"/>
          <p:cNvSpPr/>
          <p:nvPr/>
        </p:nvSpPr>
        <p:spPr bwMode="auto">
          <a:xfrm>
            <a:off x="4172463" y="2479215"/>
            <a:ext cx="819114" cy="819351"/>
          </a:xfrm>
          <a:prstGeom prst="ellipse">
            <a:avLst/>
          </a:prstGeom>
          <a:solidFill>
            <a:srgbClr val="9954CC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defTabSz="913765"/>
            <a:endParaRPr lang="zh-CN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2663434" y="1541604"/>
            <a:ext cx="1005399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算力成本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92020" y="1531197"/>
            <a:ext cx="595031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效益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0519" y="1982562"/>
            <a:ext cx="2728459" cy="43088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r"/>
            <a:r>
              <a:rPr lang="zh-CN" altLang="en-US" sz="1100" dirty="0">
                <a:solidFill>
                  <a:schemeClr val="bg2"/>
                </a:solidFill>
                <a:latin typeface="+mj-ea"/>
                <a:ea typeface="+mj-ea"/>
              </a:rPr>
              <a:t>算力是</a:t>
            </a:r>
            <a:r>
              <a:rPr lang="en-US" altLang="zh-CN" sz="1100" dirty="0">
                <a:solidFill>
                  <a:schemeClr val="bg2"/>
                </a:solidFill>
                <a:latin typeface="+mj-ea"/>
                <a:ea typeface="+mj-ea"/>
              </a:rPr>
              <a:t>IT</a:t>
            </a:r>
            <a:r>
              <a:rPr lang="zh-CN" altLang="en-US" sz="1100" dirty="0">
                <a:solidFill>
                  <a:schemeClr val="bg2"/>
                </a:solidFill>
                <a:latin typeface="+mj-ea"/>
                <a:ea typeface="+mj-ea"/>
              </a:rPr>
              <a:t>发展的重要基石。</a:t>
            </a:r>
            <a:r>
              <a:rPr lang="en-US" altLang="zh-CN" sz="1100" dirty="0">
                <a:solidFill>
                  <a:schemeClr val="bg2"/>
                </a:solidFill>
                <a:latin typeface="+mj-ea"/>
                <a:ea typeface="+mj-ea"/>
              </a:rPr>
              <a:t>IT</a:t>
            </a:r>
            <a:r>
              <a:rPr lang="zh-CN" altLang="en-US" sz="1100" dirty="0">
                <a:solidFill>
                  <a:schemeClr val="bg2"/>
                </a:solidFill>
                <a:latin typeface="+mj-ea"/>
                <a:ea typeface="+mj-ea"/>
              </a:rPr>
              <a:t>通常需要大量的计算资源和处理能力来支持各种业务。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94837" y="1964303"/>
            <a:ext cx="2728459" cy="43088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100" dirty="0">
                <a:solidFill>
                  <a:schemeClr val="bg2"/>
                </a:solidFill>
                <a:latin typeface="+mj-ea"/>
                <a:ea typeface="+mj-ea"/>
              </a:rPr>
              <a:t>利润的创造在互联网，金融，制造等算力发展领先的行业比较成熟。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2015365" y="2888890"/>
            <a:ext cx="1612294" cy="264737"/>
          </a:xfrm>
          <a:prstGeom prst="rect">
            <a:avLst/>
          </a:prstGeom>
          <a:solidFill>
            <a:srgbClr val="7030A0"/>
          </a:solidFill>
          <a:ln w="34925">
            <a:solidFill>
              <a:schemeClr val="bg1"/>
            </a:solidFill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2354" tIns="46177" rIns="92354" bIns="46177" spcCol="0" rtlCol="0" anchor="ctr"/>
          <a:lstStyle/>
          <a:p>
            <a:pPr algn="r"/>
            <a:r>
              <a:rPr lang="zh-CN" altLang="en-US" sz="1300" dirty="0">
                <a:sym typeface="+mn-ea"/>
              </a:rPr>
              <a:t>互联网</a:t>
            </a:r>
            <a:endParaRPr lang="zh-CN" altLang="en-US" sz="1300" dirty="0"/>
          </a:p>
        </p:txBody>
      </p:sp>
      <p:sp>
        <p:nvSpPr>
          <p:cNvPr id="32" name="矩形 31"/>
          <p:cNvSpPr/>
          <p:nvPr/>
        </p:nvSpPr>
        <p:spPr bwMode="auto">
          <a:xfrm>
            <a:off x="1363008" y="3222347"/>
            <a:ext cx="2264651" cy="264737"/>
          </a:xfrm>
          <a:prstGeom prst="rect">
            <a:avLst/>
          </a:prstGeom>
          <a:solidFill>
            <a:srgbClr val="9954CC"/>
          </a:solidFill>
          <a:ln w="34925">
            <a:solidFill>
              <a:schemeClr val="bg1"/>
            </a:solidFill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2354" tIns="46177" rIns="92354" bIns="46177" spcCol="0" rtlCol="0" anchor="ctr"/>
          <a:lstStyle/>
          <a:p>
            <a:pPr algn="r"/>
            <a:r>
              <a:rPr lang="zh-CN" altLang="en-US" sz="1300" dirty="0"/>
              <a:t>金融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1687032" y="3593912"/>
            <a:ext cx="1940630" cy="264737"/>
          </a:xfrm>
          <a:prstGeom prst="rect">
            <a:avLst/>
          </a:prstGeom>
          <a:solidFill>
            <a:srgbClr val="7030A0"/>
          </a:solidFill>
          <a:ln w="34925">
            <a:solidFill>
              <a:schemeClr val="bg1"/>
            </a:solidFill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2354" tIns="46177" rIns="92354" bIns="46177" spcCol="0" rtlCol="0" anchor="ctr"/>
          <a:lstStyle/>
          <a:p>
            <a:pPr algn="r"/>
            <a:r>
              <a:rPr lang="zh-CN" altLang="en-US" sz="1300" dirty="0">
                <a:sym typeface="+mn-ea"/>
              </a:rPr>
              <a:t>制造</a:t>
            </a:r>
            <a:endParaRPr lang="zh-CN" altLang="en-US" sz="1300" dirty="0"/>
          </a:p>
        </p:txBody>
      </p:sp>
      <p:sp>
        <p:nvSpPr>
          <p:cNvPr id="34" name="矩形 33"/>
          <p:cNvSpPr/>
          <p:nvPr/>
        </p:nvSpPr>
        <p:spPr bwMode="auto">
          <a:xfrm>
            <a:off x="2065057" y="3963916"/>
            <a:ext cx="1562604" cy="264737"/>
          </a:xfrm>
          <a:prstGeom prst="rect">
            <a:avLst/>
          </a:prstGeom>
          <a:solidFill>
            <a:srgbClr val="9954CC"/>
          </a:solidFill>
          <a:ln w="34925">
            <a:solidFill>
              <a:schemeClr val="bg1"/>
            </a:solidFill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2354" tIns="46177" rIns="92354" bIns="46177" spcCol="0" rtlCol="0" anchor="ctr"/>
          <a:lstStyle/>
          <a:p>
            <a:pPr algn="r"/>
            <a:r>
              <a:rPr lang="zh-CN" altLang="en-US" sz="1300" dirty="0"/>
              <a:t>电信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5497171" y="2888890"/>
            <a:ext cx="1752237" cy="264737"/>
          </a:xfrm>
          <a:prstGeom prst="rect">
            <a:avLst/>
          </a:prstGeom>
          <a:solidFill>
            <a:srgbClr val="7030A0"/>
          </a:solidFill>
          <a:ln w="34925">
            <a:solidFill>
              <a:schemeClr val="bg1"/>
            </a:solidFill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2354" tIns="46177" rIns="92354" bIns="46177" spcCol="0" rtlCol="0" anchor="ctr"/>
          <a:lstStyle/>
          <a:p>
            <a:r>
              <a:rPr lang="en-US" altLang="zh-CN" sz="1300" dirty="0">
                <a:sym typeface="+mn-ea"/>
              </a:rPr>
              <a:t>1</a:t>
            </a:r>
            <a:r>
              <a:rPr lang="zh-CN" altLang="en-US" sz="1300" dirty="0">
                <a:sym typeface="+mn-ea"/>
              </a:rPr>
              <a:t>：</a:t>
            </a:r>
            <a:r>
              <a:rPr lang="en-US" altLang="zh-CN" sz="1300" dirty="0">
                <a:sym typeface="+mn-ea"/>
              </a:rPr>
              <a:t>2</a:t>
            </a:r>
            <a:endParaRPr lang="zh-CN" altLang="en-US" sz="1300" dirty="0"/>
          </a:p>
        </p:txBody>
      </p:sp>
      <p:sp>
        <p:nvSpPr>
          <p:cNvPr id="36" name="矩形 35"/>
          <p:cNvSpPr/>
          <p:nvPr/>
        </p:nvSpPr>
        <p:spPr bwMode="auto">
          <a:xfrm>
            <a:off x="5506204" y="3222347"/>
            <a:ext cx="2614276" cy="264737"/>
          </a:xfrm>
          <a:prstGeom prst="rect">
            <a:avLst/>
          </a:prstGeom>
          <a:solidFill>
            <a:srgbClr val="9954CC"/>
          </a:solidFill>
          <a:ln w="34925">
            <a:solidFill>
              <a:schemeClr val="bg1"/>
            </a:solidFill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2354" tIns="46177" rIns="92354" bIns="46177" spcCol="0" rtlCol="0" anchor="ctr"/>
          <a:lstStyle/>
          <a:p>
            <a:r>
              <a:rPr lang="en-US" altLang="zh-CN" sz="1300" dirty="0">
                <a:sym typeface="+mn-ea"/>
              </a:rPr>
              <a:t>1</a:t>
            </a:r>
            <a:r>
              <a:rPr lang="zh-CN" altLang="en-US" sz="1300" dirty="0">
                <a:sym typeface="+mn-ea"/>
              </a:rPr>
              <a:t>：</a:t>
            </a:r>
            <a:r>
              <a:rPr lang="en-US" altLang="zh-CN" sz="1300" dirty="0">
                <a:sym typeface="+mn-ea"/>
              </a:rPr>
              <a:t>5</a:t>
            </a:r>
            <a:endParaRPr lang="zh-CN" altLang="en-US" sz="1300" dirty="0"/>
          </a:p>
        </p:txBody>
      </p:sp>
      <p:sp>
        <p:nvSpPr>
          <p:cNvPr id="37" name="矩形 36"/>
          <p:cNvSpPr/>
          <p:nvPr/>
        </p:nvSpPr>
        <p:spPr bwMode="auto">
          <a:xfrm>
            <a:off x="5506205" y="3593912"/>
            <a:ext cx="1365178" cy="264737"/>
          </a:xfrm>
          <a:prstGeom prst="rect">
            <a:avLst/>
          </a:prstGeom>
          <a:solidFill>
            <a:srgbClr val="7030A0"/>
          </a:solidFill>
          <a:ln w="34925">
            <a:solidFill>
              <a:schemeClr val="bg1"/>
            </a:solidFill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2354" tIns="46177" rIns="92354" bIns="46177" spcCol="0" rtlCol="0" anchor="ctr"/>
          <a:lstStyle/>
          <a:p>
            <a:r>
              <a:rPr lang="en-US" altLang="zh-CN" sz="1300" dirty="0">
                <a:sym typeface="+mn-ea"/>
              </a:rPr>
              <a:t>1</a:t>
            </a:r>
            <a:r>
              <a:rPr lang="zh-CN" altLang="en-US" sz="1300" dirty="0">
                <a:sym typeface="+mn-ea"/>
              </a:rPr>
              <a:t>：</a:t>
            </a:r>
            <a:r>
              <a:rPr lang="en-US" altLang="zh-CN" sz="1300" dirty="0">
                <a:sym typeface="+mn-ea"/>
              </a:rPr>
              <a:t>6</a:t>
            </a:r>
            <a:endParaRPr lang="zh-CN" altLang="en-US" sz="1300" dirty="0"/>
          </a:p>
        </p:txBody>
      </p:sp>
      <p:sp>
        <p:nvSpPr>
          <p:cNvPr id="38" name="矩形 37"/>
          <p:cNvSpPr/>
          <p:nvPr/>
        </p:nvSpPr>
        <p:spPr bwMode="auto">
          <a:xfrm>
            <a:off x="5497170" y="3963916"/>
            <a:ext cx="1860245" cy="264737"/>
          </a:xfrm>
          <a:prstGeom prst="rect">
            <a:avLst/>
          </a:prstGeom>
          <a:solidFill>
            <a:srgbClr val="9954CC"/>
          </a:solidFill>
          <a:ln w="34925">
            <a:solidFill>
              <a:schemeClr val="bg1"/>
            </a:solidFill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2354" tIns="46177" rIns="92354" bIns="46177" spcCol="0" rtlCol="0" anchor="ctr"/>
          <a:lstStyle/>
          <a:p>
            <a:r>
              <a:rPr lang="en-US" altLang="zh-CN" sz="1300" dirty="0"/>
              <a:t>1</a:t>
            </a:r>
            <a:r>
              <a:rPr lang="zh-CN" altLang="en-US" sz="1300" dirty="0"/>
              <a:t>：</a:t>
            </a:r>
            <a:r>
              <a:rPr lang="en-US" altLang="zh-CN" sz="1300" dirty="0"/>
              <a:t>3</a:t>
            </a:r>
            <a:endParaRPr lang="zh-CN" altLang="en-US" sz="1300" dirty="0"/>
          </a:p>
        </p:txBody>
      </p:sp>
      <p:sp>
        <p:nvSpPr>
          <p:cNvPr id="39" name="TextBox 38"/>
          <p:cNvSpPr txBox="1"/>
          <p:nvPr/>
        </p:nvSpPr>
        <p:spPr>
          <a:xfrm>
            <a:off x="4332113" y="2665019"/>
            <a:ext cx="499030" cy="4624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2400" dirty="0">
                <a:solidFill>
                  <a:srgbClr val="F8F8F8"/>
                </a:solidFill>
              </a:rPr>
              <a:t>VS</a:t>
            </a:r>
            <a:endParaRPr lang="zh-CN" altLang="en-US" sz="2400" dirty="0">
              <a:solidFill>
                <a:srgbClr val="F8F8F8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84910" y="250190"/>
            <a:ext cx="4899258" cy="992583"/>
          </a:xfrm>
        </p:spPr>
        <p:txBody>
          <a:bodyPr wrap="square"/>
          <a:lstStyle/>
          <a:p>
            <a:pPr algn="l"/>
            <a:r>
              <a:rPr lang="zh-CN" altLang="en-US" dirty="0"/>
              <a:t>算力与实际效益的投入产出</a:t>
            </a:r>
          </a:p>
        </p:txBody>
      </p:sp>
    </p:spTree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1" accel="68000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68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7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6" grpId="0" animBg="1"/>
          <p:bldP spid="27" grpId="0"/>
          <p:bldP spid="28" grpId="0"/>
          <p:bldP spid="29" grpId="0"/>
          <p:bldP spid="30" grpId="0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1" accel="68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68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4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650"/>
                                </p:stCondLst>
                                <p:childTnLst>
                                  <p:par>
                                    <p:cTn id="5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7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6" grpId="0" animBg="1"/>
          <p:bldP spid="27" grpId="0"/>
          <p:bldP spid="28" grpId="0"/>
          <p:bldP spid="29" grpId="0"/>
          <p:bldP spid="30" grpId="0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/>
          <p:bldP spid="40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5A4A5-34A0-C9C8-B916-9932425B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48" y="250504"/>
            <a:ext cx="3759687" cy="377030"/>
          </a:xfrm>
        </p:spPr>
        <p:txBody>
          <a:bodyPr/>
          <a:lstStyle/>
          <a:p>
            <a:r>
              <a:rPr lang="zh-CN" altLang="en-US" dirty="0"/>
              <a:t>计算力指数与</a:t>
            </a:r>
            <a:r>
              <a:rPr lang="en-US" altLang="zh-CN" dirty="0"/>
              <a:t>GDP</a:t>
            </a:r>
            <a:r>
              <a:rPr lang="zh-CN" altLang="en-US" dirty="0"/>
              <a:t>回归分析趋势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1740762-3BEB-8355-86A0-BDFAF9202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453648"/>
              </p:ext>
            </p:extLst>
          </p:nvPr>
        </p:nvGraphicFramePr>
        <p:xfrm>
          <a:off x="1976064" y="1123205"/>
          <a:ext cx="6484367" cy="3608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428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webp.web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3820" y="-1905"/>
            <a:ext cx="12275185" cy="68891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55165" y="-33655"/>
            <a:ext cx="8071485" cy="692277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ffectLst>
                <a:outerShdw blurRad="50800" dist="50800" dir="5400000" algn="ctr" rotWithShape="0">
                  <a:srgbClr val="000000">
                    <a:alpha val="100000"/>
                  </a:srgbClr>
                </a:outerShdw>
              </a:effectLst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004185" y="332105"/>
            <a:ext cx="6120130" cy="1717675"/>
          </a:xfrm>
          <a:prstGeom prst="roundRect">
            <a:avLst/>
          </a:prstGeom>
          <a:solidFill>
            <a:schemeClr val="tx1">
              <a:alpha val="0"/>
            </a:schemeClr>
          </a:solidFill>
          <a:ln w="28575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文本框 9"/>
          <p:cNvSpPr txBox="1"/>
          <p:nvPr/>
        </p:nvSpPr>
        <p:spPr>
          <a:xfrm>
            <a:off x="1355090" y="442595"/>
            <a:ext cx="93230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4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48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数据来源</a:t>
            </a:r>
            <a:endParaRPr lang="en-US" altLang="zh-CN" sz="4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endParaRPr lang="en-US" altLang="zh-CN" sz="4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endParaRPr lang="zh-CN" altLang="en-US" sz="4800" b="1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3600" dirty="0">
                <a:hlinkClick r:id="rId3"/>
              </a:rPr>
              <a:t>中国政府网 </a:t>
            </a:r>
            <a:r>
              <a:rPr lang="en-US" altLang="zh-CN" sz="3600" dirty="0">
                <a:hlinkClick r:id="rId3"/>
              </a:rPr>
              <a:t>(www.gov.cn)</a:t>
            </a:r>
            <a:endParaRPr lang="en-US" altLang="zh-CN" sz="3600" dirty="0"/>
          </a:p>
          <a:p>
            <a:pPr algn="ctr"/>
            <a:r>
              <a:rPr lang="zh-CN" altLang="en-US" sz="3600" dirty="0"/>
              <a:t>中国信息通信研究院</a:t>
            </a:r>
            <a:endParaRPr lang="en-US" altLang="zh-CN" sz="3600" dirty="0"/>
          </a:p>
          <a:p>
            <a:pPr algn="ctr"/>
            <a:r>
              <a:rPr lang="en-US" altLang="zh-CN" sz="3600" b="0" i="0" u="sng" dirty="0">
                <a:solidFill>
                  <a:srgbClr val="F73131"/>
                </a:solidFill>
                <a:effectLst/>
                <a:latin typeface="Arial" panose="020B0604020202020204" pitchFamily="34" charset="0"/>
                <a:hlinkClick r:id="rId4"/>
              </a:rPr>
              <a:t>IDC</a:t>
            </a:r>
            <a:r>
              <a:rPr lang="zh-CN" altLang="en-US" sz="3600" b="0" u="sng" dirty="0">
                <a:solidFill>
                  <a:srgbClr val="315EFB"/>
                </a:solidFill>
                <a:effectLst/>
                <a:latin typeface="Arial" panose="020B0604020202020204" pitchFamily="34" charset="0"/>
                <a:hlinkClick r:id="rId4"/>
              </a:rPr>
              <a:t> </a:t>
            </a:r>
            <a:r>
              <a:rPr lang="en-US" altLang="zh-CN" sz="3600" b="0" u="sng" dirty="0">
                <a:solidFill>
                  <a:srgbClr val="315EFB"/>
                </a:solidFill>
                <a:effectLst/>
                <a:latin typeface="Arial" panose="020B0604020202020204" pitchFamily="34" charset="0"/>
                <a:hlinkClick r:id="rId4"/>
              </a:rPr>
              <a:t>- </a:t>
            </a:r>
            <a:r>
              <a:rPr lang="zh-CN" altLang="en-US" sz="3600" b="0" u="sng" dirty="0">
                <a:solidFill>
                  <a:srgbClr val="315EFB"/>
                </a:solidFill>
                <a:effectLst/>
                <a:latin typeface="Arial" panose="020B0604020202020204" pitchFamily="34" charset="0"/>
                <a:hlinkClick r:id="rId4"/>
              </a:rPr>
              <a:t>国际数据公司</a:t>
            </a:r>
            <a:endParaRPr lang="zh-CN" altLang="en-US" sz="3600" b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5085" y="-512202"/>
            <a:ext cx="9254170" cy="61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-55085" y="1347614"/>
            <a:ext cx="9254170" cy="2592288"/>
          </a:xfrm>
          <a:prstGeom prst="rect">
            <a:avLst/>
          </a:prstGeom>
          <a:solidFill>
            <a:srgbClr val="A568D2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51922" y="1707654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算力研究背景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17896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123728" y="1707656"/>
            <a:ext cx="1197175" cy="1197175"/>
            <a:chOff x="1068965" y="491752"/>
            <a:chExt cx="1197175" cy="1197175"/>
          </a:xfrm>
        </p:grpSpPr>
        <p:grpSp>
          <p:nvGrpSpPr>
            <p:cNvPr id="16" name="组合 15"/>
            <p:cNvGrpSpPr/>
            <p:nvPr/>
          </p:nvGrpSpPr>
          <p:grpSpPr>
            <a:xfrm>
              <a:off x="1068965" y="49175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KSO_Shape"/>
            <p:cNvSpPr/>
            <p:nvPr/>
          </p:nvSpPr>
          <p:spPr bwMode="auto">
            <a:xfrm>
              <a:off x="1288029" y="829734"/>
              <a:ext cx="759046" cy="52120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948592" y="2787774"/>
            <a:ext cx="1027882" cy="255270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前言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11289" y="2787774"/>
            <a:ext cx="1027882" cy="255270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定义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48592" y="3108983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应用提要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0902" y="3134845"/>
            <a:ext cx="2339093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与经济社会效益的双向推动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538853" y="-643491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9" dur="25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2" dur="25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4" dur="500" tmFilter="0, 0; .2, .5; .8, .5; 1, 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5" dur="250" autoRev="1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6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" dur="500" tmFilter="0, 0; .2, .5; .8, .5; 1, 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8" dur="250" autoRev="1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2" grpId="0"/>
          <p:bldP spid="14" grpId="0"/>
          <p:bldP spid="25" grpId="0"/>
          <p:bldP spid="27" grpId="0"/>
          <p:bldP spid="28" grpId="0"/>
          <p:bldP spid="30" grpId="0"/>
          <p:bldP spid="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 tmFilter="0, 0; .2, .5; .8, .5; 1, 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9" dur="250" autoRev="1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2" dur="25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4" dur="500" tmFilter="0, 0; .2, .5; .8, .5; 1, 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5" dur="250" autoRev="1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6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" dur="500" tmFilter="0, 0; .2, .5; .8, .5; 1, 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8" dur="250" autoRev="1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2" grpId="0"/>
          <p:bldP spid="14" grpId="0"/>
          <p:bldP spid="25" grpId="0"/>
          <p:bldP spid="27" grpId="0"/>
          <p:bldP spid="28" grpId="0"/>
          <p:bldP spid="30" grpId="0"/>
          <p:bldP spid="7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56623" y="1228044"/>
            <a:ext cx="4327107" cy="3660628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我国政策在经济数字化方面的推进，一系列的发展项目，例如东数西算，经济社会数字化，智能化建设等也是相继落地，进入新的阶段。同时，在一带一路等政策引导下，算力的发展也在与国外的合作中占据了重要地位，推动着更多走向世界的双向经济效益共赢的实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方面，在传统企业进行转型数字化智能化过程中，算力承担着不可或缺的任务，分布在众多领域，包括四方设施政务辅助，学校科研科学计算支持，工程计算辅助，电子设计自动化，人工智能计算等，发挥了基础通用算力，智能算力，超算算力的高度价值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另一方面，“大算力，大数据，大模型”的的智能算力，不仅在国内实现了综合部署，作为我国在全球数字转型升级中的重要竞争力，也带动着全球经济在实现共赢中稳步复苏。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0418" y="-16045"/>
            <a:ext cx="4917289" cy="520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 rot="962903">
            <a:off x="4066418" y="-467341"/>
            <a:ext cx="213879" cy="5787151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52400" dist="635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693" rIns="91386" bIns="45693" spcCol="0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848705" y="-20538"/>
            <a:ext cx="1396355" cy="1269327"/>
            <a:chOff x="4345444" y="2542859"/>
            <a:chExt cx="1810550" cy="1811205"/>
          </a:xfrm>
        </p:grpSpPr>
        <p:grpSp>
          <p:nvGrpSpPr>
            <p:cNvPr id="7" name="组合 6"/>
            <p:cNvGrpSpPr/>
            <p:nvPr/>
          </p:nvGrpSpPr>
          <p:grpSpPr>
            <a:xfrm>
              <a:off x="4345444" y="2542859"/>
              <a:ext cx="1810550" cy="1811205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9" name="同心圆 8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椭圆 7"/>
            <p:cNvSpPr/>
            <p:nvPr/>
          </p:nvSpPr>
          <p:spPr>
            <a:xfrm>
              <a:off x="4565570" y="2763062"/>
              <a:ext cx="1370298" cy="137079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16986" y="328600"/>
            <a:ext cx="1032627" cy="599250"/>
            <a:chOff x="6369066" y="979195"/>
            <a:chExt cx="965907" cy="599250"/>
          </a:xfrm>
        </p:grpSpPr>
        <p:sp>
          <p:nvSpPr>
            <p:cNvPr id="12" name="TextBox 11"/>
            <p:cNvSpPr txBox="1"/>
            <p:nvPr/>
          </p:nvSpPr>
          <p:spPr>
            <a:xfrm>
              <a:off x="6369066" y="979195"/>
              <a:ext cx="9506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 言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69066" y="1347613"/>
              <a:ext cx="9659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FOREWORD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48954" y="3032338"/>
            <a:ext cx="349446" cy="3494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113698" y="822558"/>
            <a:ext cx="156292" cy="15629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269990" y="987106"/>
            <a:ext cx="208440" cy="20844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8620721" y="4538800"/>
            <a:ext cx="500908" cy="50090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352191" y="3760111"/>
            <a:ext cx="274777" cy="27477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090686" y="482767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668344" y="3746969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855023" y="4022320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椭圆 33"/>
          <p:cNvSpPr/>
          <p:nvPr/>
        </p:nvSpPr>
        <p:spPr>
          <a:xfrm>
            <a:off x="7571160" y="4884865"/>
            <a:ext cx="274777" cy="27477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310463" y="5057048"/>
            <a:ext cx="137389" cy="137389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2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3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 animBg="1"/>
          <p:bldP spid="23" grpId="0" animBg="1"/>
          <p:bldP spid="24" grpId="0" animBg="1"/>
          <p:bldP spid="34" grpId="0" animBg="1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 animBg="1"/>
          <p:bldP spid="23" grpId="0" animBg="1"/>
          <p:bldP spid="24" grpId="0" animBg="1"/>
          <p:bldP spid="34" grpId="0" animBg="1"/>
          <p:bldP spid="3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204445" y="243207"/>
            <a:ext cx="2515613" cy="684807"/>
          </a:xfrm>
        </p:spPr>
        <p:txBody>
          <a:bodyPr wrap="square"/>
          <a:lstStyle/>
          <a:p>
            <a:pPr algn="l"/>
            <a:r>
              <a:rPr lang="zh-CN" altLang="en-US" dirty="0"/>
              <a:t>算力研究概要</a:t>
            </a:r>
          </a:p>
        </p:txBody>
      </p:sp>
      <p:sp>
        <p:nvSpPr>
          <p:cNvPr id="95" name="矩形 94"/>
          <p:cNvSpPr/>
          <p:nvPr/>
        </p:nvSpPr>
        <p:spPr>
          <a:xfrm>
            <a:off x="1" y="2861421"/>
            <a:ext cx="9145588" cy="65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343" tIns="46172" rIns="92343" bIns="46172"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980451" y="2438266"/>
            <a:ext cx="869960" cy="869821"/>
            <a:chOff x="1466675" y="3784103"/>
            <a:chExt cx="1301392" cy="1301862"/>
          </a:xfrm>
        </p:grpSpPr>
        <p:grpSp>
          <p:nvGrpSpPr>
            <p:cNvPr id="97" name="组合 96"/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01" name="同心圆 100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00" name="椭圆 99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1692270" y="4180596"/>
              <a:ext cx="850204" cy="546483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083683" y="2555249"/>
            <a:ext cx="658425" cy="658319"/>
            <a:chOff x="3117025" y="3959191"/>
            <a:chExt cx="984950" cy="985306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117025" y="3959191"/>
              <a:ext cx="984950" cy="985306"/>
              <a:chOff x="4345444" y="2542859"/>
              <a:chExt cx="1810550" cy="1811205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08" name="同心圆 107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椭圆 108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07" name="椭圆 106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A568D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3188495" y="4196695"/>
              <a:ext cx="850204" cy="546483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2975381" y="2443509"/>
            <a:ext cx="881936" cy="881795"/>
            <a:chOff x="4450933" y="3791953"/>
            <a:chExt cx="1319306" cy="1319782"/>
          </a:xfrm>
        </p:grpSpPr>
        <p:grpSp>
          <p:nvGrpSpPr>
            <p:cNvPr id="111" name="组合 110"/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15" name="同心圆 11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14" name="椭圆 113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4685484" y="4180595"/>
              <a:ext cx="850203" cy="54648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090589" y="2544015"/>
            <a:ext cx="680890" cy="680781"/>
            <a:chOff x="6119197" y="3942381"/>
            <a:chExt cx="1018558" cy="101892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120" name="组合 11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22" name="同心圆 121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21" name="椭圆 12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A568D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6209133" y="4196696"/>
              <a:ext cx="850205" cy="546483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5004754" y="2544016"/>
            <a:ext cx="708615" cy="680781"/>
            <a:chOff x="7486713" y="3942381"/>
            <a:chExt cx="1060031" cy="1018926"/>
          </a:xfrm>
        </p:grpSpPr>
        <p:grpSp>
          <p:nvGrpSpPr>
            <p:cNvPr id="125" name="组合 124"/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29" name="同心圆 128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28" name="椭圆 127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7555666" y="4199439"/>
              <a:ext cx="991078" cy="49801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918916" y="2431103"/>
            <a:ext cx="906755" cy="906611"/>
            <a:chOff x="8854229" y="3773382"/>
            <a:chExt cx="1356434" cy="1356924"/>
          </a:xfrm>
        </p:grpSpPr>
        <p:grpSp>
          <p:nvGrpSpPr>
            <p:cNvPr id="132" name="组合 131"/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</p:grpSpPr>
          <p:grpSp>
            <p:nvGrpSpPr>
              <p:cNvPr id="134" name="组合 133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36" name="同心圆 135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椭圆 136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35" name="椭圆 134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A568D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9068720" y="4180595"/>
              <a:ext cx="1015119" cy="54648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7058945" y="2267888"/>
            <a:ext cx="1233232" cy="1233035"/>
            <a:chOff x="10559621" y="3529102"/>
            <a:chExt cx="1844818" cy="1845484"/>
          </a:xfrm>
        </p:grpSpPr>
        <p:grpSp>
          <p:nvGrpSpPr>
            <p:cNvPr id="139" name="组合 138"/>
            <p:cNvGrpSpPr/>
            <p:nvPr/>
          </p:nvGrpSpPr>
          <p:grpSpPr>
            <a:xfrm>
              <a:off x="10559621" y="3529102"/>
              <a:ext cx="1844818" cy="1845484"/>
              <a:chOff x="4345444" y="2542859"/>
              <a:chExt cx="1810550" cy="1811205"/>
            </a:xfrm>
          </p:grpSpPr>
          <p:grpSp>
            <p:nvGrpSpPr>
              <p:cNvPr id="141" name="组合 140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43" name="同心圆 142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椭圆 143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42" name="椭圆 141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140" name="TextBox 139"/>
            <p:cNvSpPr txBox="1"/>
            <p:nvPr/>
          </p:nvSpPr>
          <p:spPr>
            <a:xfrm>
              <a:off x="10948736" y="4180595"/>
              <a:ext cx="1097152" cy="546483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</a:t>
              </a: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520654" y="1275606"/>
            <a:ext cx="1941598" cy="1092290"/>
            <a:chOff x="689131" y="1318791"/>
            <a:chExt cx="1631535" cy="1036935"/>
          </a:xfrm>
        </p:grpSpPr>
        <p:sp>
          <p:nvSpPr>
            <p:cNvPr id="146" name="TextBox 145"/>
            <p:cNvSpPr txBox="1"/>
            <p:nvPr/>
          </p:nvSpPr>
          <p:spPr>
            <a:xfrm>
              <a:off x="800766" y="1667530"/>
              <a:ext cx="1363987" cy="24189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东数西算</a:t>
              </a: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689131" y="1318791"/>
              <a:ext cx="1631535" cy="1036935"/>
              <a:chOff x="689131" y="1318791"/>
              <a:chExt cx="1631535" cy="1036935"/>
            </a:xfrm>
          </p:grpSpPr>
          <p:cxnSp>
            <p:nvCxnSpPr>
              <p:cNvPr id="148" name="直接连接符 147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TextBox 148"/>
              <p:cNvSpPr txBox="1"/>
              <p:nvPr/>
            </p:nvSpPr>
            <p:spPr>
              <a:xfrm>
                <a:off x="689131" y="1318791"/>
                <a:ext cx="1631535" cy="309344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endParaRPr>
              </a:p>
            </p:txBody>
          </p:sp>
        </p:grpSp>
      </p:grpSp>
      <p:grpSp>
        <p:nvGrpSpPr>
          <p:cNvPr id="150" name="组合 149"/>
          <p:cNvGrpSpPr/>
          <p:nvPr/>
        </p:nvGrpSpPr>
        <p:grpSpPr>
          <a:xfrm>
            <a:off x="2062860" y="1347615"/>
            <a:ext cx="2672670" cy="983889"/>
            <a:chOff x="873900" y="1525743"/>
            <a:chExt cx="1166203" cy="829983"/>
          </a:xfrm>
        </p:grpSpPr>
        <p:sp>
          <p:nvSpPr>
            <p:cNvPr id="151" name="TextBox 150"/>
            <p:cNvSpPr txBox="1"/>
            <p:nvPr/>
          </p:nvSpPr>
          <p:spPr>
            <a:xfrm>
              <a:off x="873900" y="1767302"/>
              <a:ext cx="1166203" cy="21494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对外开放合作，互利共赢，一带一路</a:t>
              </a: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947384" y="1525743"/>
              <a:ext cx="1008112" cy="829983"/>
              <a:chOff x="947384" y="1525743"/>
              <a:chExt cx="1008112" cy="829983"/>
            </a:xfrm>
          </p:grpSpPr>
          <p:cxnSp>
            <p:nvCxnSpPr>
              <p:cNvPr id="153" name="直接连接符 152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947384" y="1525743"/>
                <a:ext cx="1008112" cy="586444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全球数字化竞争力打造</a:t>
                </a:r>
              </a:p>
            </p:txBody>
          </p:sp>
        </p:grpSp>
      </p:grpSp>
      <p:cxnSp>
        <p:nvCxnSpPr>
          <p:cNvPr id="158" name="直接连接符 157"/>
          <p:cNvCxnSpPr/>
          <p:nvPr/>
        </p:nvCxnSpPr>
        <p:spPr>
          <a:xfrm flipV="1">
            <a:off x="5384654" y="2102846"/>
            <a:ext cx="0" cy="27882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6865328" y="1350923"/>
            <a:ext cx="1575005" cy="854256"/>
            <a:chOff x="855581" y="1511836"/>
            <a:chExt cx="1184522" cy="681872"/>
          </a:xfrm>
        </p:grpSpPr>
        <p:sp>
          <p:nvSpPr>
            <p:cNvPr id="161" name="TextBox 160"/>
            <p:cNvSpPr txBox="1"/>
            <p:nvPr/>
          </p:nvSpPr>
          <p:spPr>
            <a:xfrm>
              <a:off x="873900" y="1767302"/>
              <a:ext cx="1166203" cy="20338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pitchFamily="2" charset="-122"/>
                </a:rPr>
                <a:t>优化算力发展环境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/>
            <p:cNvGrpSpPr/>
            <p:nvPr/>
          </p:nvGrpSpPr>
          <p:grpSpPr>
            <a:xfrm>
              <a:off x="855581" y="1511836"/>
              <a:ext cx="1121590" cy="681872"/>
              <a:chOff x="855581" y="1511836"/>
              <a:chExt cx="1121590" cy="681872"/>
            </a:xfrm>
          </p:grpSpPr>
          <p:cxnSp>
            <p:nvCxnSpPr>
              <p:cNvPr id="163" name="直接连接符 162"/>
              <p:cNvCxnSpPr/>
              <p:nvPr/>
            </p:nvCxnSpPr>
            <p:spPr>
              <a:xfrm flipV="1">
                <a:off x="1481601" y="2085697"/>
                <a:ext cx="0" cy="10801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>
                <a:off x="855581" y="1511836"/>
                <a:ext cx="1121590" cy="260102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加强政策保障</a:t>
                </a: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1559925" y="3422334"/>
            <a:ext cx="1624546" cy="717394"/>
            <a:chOff x="873900" y="1340833"/>
            <a:chExt cx="1166203" cy="661374"/>
          </a:xfrm>
        </p:grpSpPr>
        <p:sp>
          <p:nvSpPr>
            <p:cNvPr id="166" name="TextBox 165"/>
            <p:cNvSpPr txBox="1"/>
            <p:nvPr/>
          </p:nvSpPr>
          <p:spPr>
            <a:xfrm>
              <a:off x="873900" y="1767301"/>
              <a:ext cx="1166203" cy="23490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经济社会数字化，智能化</a:t>
              </a: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947384" y="1340833"/>
              <a:ext cx="1008112" cy="500905"/>
              <a:chOff x="947384" y="1340833"/>
              <a:chExt cx="1008112" cy="500905"/>
            </a:xfrm>
          </p:grpSpPr>
          <p:cxnSp>
            <p:nvCxnSpPr>
              <p:cNvPr id="168" name="直接连接符 167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/>
              <p:cNvSpPr txBox="1"/>
              <p:nvPr/>
            </p:nvSpPr>
            <p:spPr>
              <a:xfrm>
                <a:off x="947384" y="1541325"/>
                <a:ext cx="1008112" cy="300413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传统企业转型</a:t>
                </a:r>
              </a:p>
            </p:txBody>
          </p:sp>
        </p:grpSp>
      </p:grpSp>
      <p:grpSp>
        <p:nvGrpSpPr>
          <p:cNvPr id="170" name="组合 169"/>
          <p:cNvGrpSpPr/>
          <p:nvPr/>
        </p:nvGrpSpPr>
        <p:grpSpPr>
          <a:xfrm>
            <a:off x="3362897" y="3422334"/>
            <a:ext cx="2120431" cy="717394"/>
            <a:chOff x="737423" y="1340833"/>
            <a:chExt cx="1522181" cy="661374"/>
          </a:xfrm>
        </p:grpSpPr>
        <p:sp>
          <p:nvSpPr>
            <p:cNvPr id="171" name="TextBox 170"/>
            <p:cNvSpPr txBox="1"/>
            <p:nvPr/>
          </p:nvSpPr>
          <p:spPr>
            <a:xfrm>
              <a:off x="873900" y="1767301"/>
              <a:ext cx="1166203" cy="23490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全球算力评估</a:t>
              </a: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737423" y="1340833"/>
              <a:ext cx="1522181" cy="500904"/>
              <a:chOff x="737423" y="1340833"/>
              <a:chExt cx="1522181" cy="500904"/>
            </a:xfrm>
          </p:grpSpPr>
          <p:cxnSp>
            <p:nvCxnSpPr>
              <p:cNvPr id="173" name="直接连接符 172"/>
              <p:cNvCxnSpPr/>
              <p:nvPr/>
            </p:nvCxnSpPr>
            <p:spPr>
              <a:xfrm>
                <a:off x="1481602" y="1340833"/>
                <a:ext cx="0" cy="20049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TextBox 173"/>
              <p:cNvSpPr txBox="1"/>
              <p:nvPr/>
            </p:nvSpPr>
            <p:spPr>
              <a:xfrm>
                <a:off x="737423" y="1541325"/>
                <a:ext cx="1522181" cy="300412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华文黑体" pitchFamily="2" charset="-122"/>
                  </a:rPr>
                  <a:t>核心技术</a:t>
                </a:r>
              </a:p>
            </p:txBody>
          </p:sp>
        </p:grpSp>
      </p:grpSp>
      <p:cxnSp>
        <p:nvCxnSpPr>
          <p:cNvPr id="178" name="直接连接符 177"/>
          <p:cNvCxnSpPr/>
          <p:nvPr/>
        </p:nvCxnSpPr>
        <p:spPr>
          <a:xfrm>
            <a:off x="6386283" y="3477964"/>
            <a:ext cx="0" cy="2174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53">
            <a:extLst>
              <a:ext uri="{FF2B5EF4-FFF2-40B4-BE49-F238E27FC236}">
                <a16:creationId xmlns:a16="http://schemas.microsoft.com/office/drawing/2014/main" id="{D5ABC579-C75D-3F76-0A39-6A73926D6ACF}"/>
              </a:ext>
            </a:extLst>
          </p:cNvPr>
          <p:cNvSpPr txBox="1"/>
          <p:nvPr/>
        </p:nvSpPr>
        <p:spPr>
          <a:xfrm>
            <a:off x="782845" y="1354254"/>
            <a:ext cx="1493861" cy="325858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基础设施落实</a:t>
            </a:r>
          </a:p>
        </p:txBody>
      </p:sp>
      <p:sp>
        <p:nvSpPr>
          <p:cNvPr id="3" name="TextBox 155">
            <a:extLst>
              <a:ext uri="{FF2B5EF4-FFF2-40B4-BE49-F238E27FC236}">
                <a16:creationId xmlns:a16="http://schemas.microsoft.com/office/drawing/2014/main" id="{B489C790-7449-2017-8FF4-4909223CAFD1}"/>
              </a:ext>
            </a:extLst>
          </p:cNvPr>
          <p:cNvSpPr txBox="1"/>
          <p:nvPr/>
        </p:nvSpPr>
        <p:spPr>
          <a:xfrm>
            <a:off x="5421505" y="3941629"/>
            <a:ext cx="1911749" cy="43485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企业与机构培育，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58">
            <a:extLst>
              <a:ext uri="{FF2B5EF4-FFF2-40B4-BE49-F238E27FC236}">
                <a16:creationId xmlns:a16="http://schemas.microsoft.com/office/drawing/2014/main" id="{92A69F45-87EA-6569-79E0-BE303A566313}"/>
              </a:ext>
            </a:extLst>
          </p:cNvPr>
          <p:cNvSpPr txBox="1"/>
          <p:nvPr/>
        </p:nvSpPr>
        <p:spPr>
          <a:xfrm>
            <a:off x="5439803" y="3659167"/>
            <a:ext cx="1892959" cy="325858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完善产业生态</a:t>
            </a:r>
          </a:p>
        </p:txBody>
      </p:sp>
      <p:sp>
        <p:nvSpPr>
          <p:cNvPr id="5" name="TextBox 175">
            <a:extLst>
              <a:ext uri="{FF2B5EF4-FFF2-40B4-BE49-F238E27FC236}">
                <a16:creationId xmlns:a16="http://schemas.microsoft.com/office/drawing/2014/main" id="{A6A3CB4A-B328-E71F-A4D8-195D7157AE10}"/>
              </a:ext>
            </a:extLst>
          </p:cNvPr>
          <p:cNvSpPr txBox="1"/>
          <p:nvPr/>
        </p:nvSpPr>
        <p:spPr>
          <a:xfrm>
            <a:off x="4510943" y="1640837"/>
            <a:ext cx="1624546" cy="25480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赋能行业转型升级</a:t>
            </a:r>
          </a:p>
        </p:txBody>
      </p:sp>
      <p:sp>
        <p:nvSpPr>
          <p:cNvPr id="6" name="TextBox 178">
            <a:extLst>
              <a:ext uri="{FF2B5EF4-FFF2-40B4-BE49-F238E27FC236}">
                <a16:creationId xmlns:a16="http://schemas.microsoft.com/office/drawing/2014/main" id="{7B4FEB60-1083-80E4-7A17-480B48A9B6B3}"/>
              </a:ext>
            </a:extLst>
          </p:cNvPr>
          <p:cNvSpPr txBox="1"/>
          <p:nvPr/>
        </p:nvSpPr>
        <p:spPr>
          <a:xfrm>
            <a:off x="4613308" y="1347614"/>
            <a:ext cx="1404322" cy="325858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应用激活</a:t>
            </a:r>
          </a:p>
        </p:txBody>
      </p:sp>
    </p:spTree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1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1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 p14:presetBounceEnd="55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3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4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 p14:presetBounceEnd="5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7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8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 p14:presetBounceEnd="5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8000" fill="hold" nodeType="withEffect" p14:presetBounceEnd="5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8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180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160"/>
          <p:cNvSpPr>
            <a:spLocks noChangeArrowheads="1"/>
          </p:cNvSpPr>
          <p:nvPr/>
        </p:nvSpPr>
        <p:spPr bwMode="auto">
          <a:xfrm flipH="1">
            <a:off x="-51561" y="1183365"/>
            <a:ext cx="9289033" cy="2664296"/>
          </a:xfrm>
          <a:custGeom>
            <a:avLst/>
            <a:gdLst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0 w 7260238"/>
              <a:gd name="connsiteY3" fmla="*/ 3090960 h 3090960"/>
              <a:gd name="connsiteX4" fmla="*/ 0 w 7260238"/>
              <a:gd name="connsiteY4" fmla="*/ 0 h 3090960"/>
              <a:gd name="connsiteX0-1" fmla="*/ 0 w 7260238"/>
              <a:gd name="connsiteY0-2" fmla="*/ 0 h 3090960"/>
              <a:gd name="connsiteX1-3" fmla="*/ 7260238 w 7260238"/>
              <a:gd name="connsiteY1-4" fmla="*/ 0 h 3090960"/>
              <a:gd name="connsiteX2-5" fmla="*/ 7260238 w 7260238"/>
              <a:gd name="connsiteY2-6" fmla="*/ 3090960 h 3090960"/>
              <a:gd name="connsiteX3-7" fmla="*/ 666205 w 7260238"/>
              <a:gd name="connsiteY3-8" fmla="*/ 3090960 h 3090960"/>
              <a:gd name="connsiteX4-9" fmla="*/ 0 w 7260238"/>
              <a:gd name="connsiteY4-10" fmla="*/ 0 h 3090960"/>
              <a:gd name="connsiteX0-11" fmla="*/ 965 w 6594033"/>
              <a:gd name="connsiteY0-12" fmla="*/ 7470 h 3090960"/>
              <a:gd name="connsiteX1-13" fmla="*/ 6594033 w 6594033"/>
              <a:gd name="connsiteY1-14" fmla="*/ 0 h 3090960"/>
              <a:gd name="connsiteX2-15" fmla="*/ 6594033 w 6594033"/>
              <a:gd name="connsiteY2-16" fmla="*/ 3090960 h 3090960"/>
              <a:gd name="connsiteX3-17" fmla="*/ 0 w 6594033"/>
              <a:gd name="connsiteY3-18" fmla="*/ 3090960 h 3090960"/>
              <a:gd name="connsiteX4-19" fmla="*/ 965 w 6594033"/>
              <a:gd name="connsiteY4-20" fmla="*/ 7470 h 3090960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  <a:cxn ang="0">
                <a:pos x="connsiteX4-19" y="connsiteY4-20"/>
              </a:cxn>
            </a:cxnLst>
            <a:rect l="l" t="t" r="r" b="b"/>
            <a:pathLst>
              <a:path w="6594033" h="3090960">
                <a:moveTo>
                  <a:pt x="965" y="7470"/>
                </a:moveTo>
                <a:lnTo>
                  <a:pt x="6594033" y="0"/>
                </a:lnTo>
                <a:lnTo>
                  <a:pt x="6594033" y="3090960"/>
                </a:lnTo>
                <a:lnTo>
                  <a:pt x="0" y="3090960"/>
                </a:lnTo>
                <a:cubicBezTo>
                  <a:pt x="322" y="2063130"/>
                  <a:pt x="643" y="1035300"/>
                  <a:pt x="965" y="7470"/>
                </a:cubicBezTo>
                <a:close/>
              </a:path>
            </a:pathLst>
          </a:custGeom>
          <a:solidFill>
            <a:srgbClr val="A568D2">
              <a:alpha val="24000"/>
            </a:srgbClr>
          </a:solidFill>
          <a:ln w="12700" cmpd="sng">
            <a:solidFill>
              <a:srgbClr val="7030A0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endParaRPr lang="zh-CN" altLang="en-US" b="1" dirty="0">
              <a:solidFill>
                <a:srgbClr val="FFC000"/>
              </a:solidFill>
              <a:latin typeface="+mn-ea"/>
              <a:ea typeface="+mn-ea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339502"/>
            <a:ext cx="5220072" cy="357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77" y="1324988"/>
            <a:ext cx="783102" cy="676012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 flipH="1">
            <a:off x="323528" y="1325692"/>
            <a:ext cx="3304110" cy="430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基础设施落实</a:t>
            </a:r>
            <a:r>
              <a:rPr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东数西算</a:t>
            </a:r>
            <a:endParaRPr lang="en-US" altLang="zh-CN" sz="2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 flipH="1">
            <a:off x="363558" y="1858448"/>
            <a:ext cx="4572000" cy="574027"/>
            <a:chOff x="-107776" y="1594012"/>
            <a:chExt cx="4572000" cy="574027"/>
          </a:xfrm>
        </p:grpSpPr>
        <p:sp>
          <p:nvSpPr>
            <p:cNvPr id="80" name="矩形 79"/>
            <p:cNvSpPr/>
            <p:nvPr/>
          </p:nvSpPr>
          <p:spPr>
            <a:xfrm>
              <a:off x="3201620" y="1594012"/>
              <a:ext cx="1082348" cy="328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“东与西”</a:t>
              </a:r>
            </a:p>
          </p:txBody>
        </p:sp>
        <p:sp>
          <p:nvSpPr>
            <p:cNvPr id="81" name="椭圆 80"/>
            <p:cNvSpPr/>
            <p:nvPr/>
          </p:nvSpPr>
          <p:spPr>
            <a:xfrm>
              <a:off x="4283968" y="1722476"/>
              <a:ext cx="72008" cy="7200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-107776" y="1851670"/>
              <a:ext cx="4572000" cy="31636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 flipH="1">
            <a:off x="363558" y="3170718"/>
            <a:ext cx="4572000" cy="574027"/>
            <a:chOff x="-107776" y="1594012"/>
            <a:chExt cx="4572000" cy="574027"/>
          </a:xfrm>
        </p:grpSpPr>
        <p:sp>
          <p:nvSpPr>
            <p:cNvPr id="84" name="矩形 83"/>
            <p:cNvSpPr/>
            <p:nvPr/>
          </p:nvSpPr>
          <p:spPr>
            <a:xfrm>
              <a:off x="4099237" y="1594012"/>
              <a:ext cx="184731" cy="328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20000"/>
                </a:lnSpc>
              </a:pP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283968" y="1722476"/>
              <a:ext cx="72008" cy="7200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-107776" y="1851670"/>
              <a:ext cx="4572000" cy="31636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数指的是数据；算指的是算力，对数据的处理能力</a:t>
              </a: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.”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7" name="矩形 86"/>
          <p:cNvSpPr>
            <a:spLocks noChangeArrowheads="1"/>
          </p:cNvSpPr>
          <p:nvPr/>
        </p:nvSpPr>
        <p:spPr bwMode="auto">
          <a:xfrm>
            <a:off x="365440" y="4015451"/>
            <a:ext cx="8455032" cy="49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“东部算力需求有序引导到西部，优化建设布局，促进东西部协同联动。”</a:t>
            </a:r>
            <a:endParaRPr lang="en-US" altLang="zh-CN" sz="105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构建数据中心、云计算、大数据一体化的新型算例网络体系。</a:t>
            </a:r>
            <a:endParaRPr lang="en-US" altLang="zh-CN" sz="105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2" name="标题 8">
            <a:extLst>
              <a:ext uri="{FF2B5EF4-FFF2-40B4-BE49-F238E27FC236}">
                <a16:creationId xmlns:a16="http://schemas.microsoft.com/office/drawing/2014/main" id="{2ADF50BC-2B12-A5C3-3A67-B242A1A1308C}"/>
              </a:ext>
            </a:extLst>
          </p:cNvPr>
          <p:cNvSpPr txBox="1">
            <a:spLocks/>
          </p:cNvSpPr>
          <p:nvPr/>
        </p:nvSpPr>
        <p:spPr>
          <a:xfrm>
            <a:off x="1187624" y="230759"/>
            <a:ext cx="2515613" cy="68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/>
              <a:t>算力研究概要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0DB8AA-CB33-E5F9-72EF-869DA2ADD5F4}"/>
              </a:ext>
            </a:extLst>
          </p:cNvPr>
          <p:cNvSpPr/>
          <p:nvPr/>
        </p:nvSpPr>
        <p:spPr>
          <a:xfrm flipH="1">
            <a:off x="527340" y="3178918"/>
            <a:ext cx="1082348" cy="328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“数与算”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7C4649-CC79-0B2C-E576-025BE853A7E7}"/>
              </a:ext>
            </a:extLst>
          </p:cNvPr>
          <p:cNvSpPr/>
          <p:nvPr/>
        </p:nvSpPr>
        <p:spPr>
          <a:xfrm flipH="1">
            <a:off x="471806" y="2174026"/>
            <a:ext cx="6250429" cy="278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国家算力枢纽节点建立在：京津冀，长三角，粤港澳大湾区，成渝，内蒙古，贵州，甘肃，宁夏；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48EC24-12EF-D65A-B8B5-92BCBA6338C3}"/>
              </a:ext>
            </a:extLst>
          </p:cNvPr>
          <p:cNvSpPr/>
          <p:nvPr/>
        </p:nvSpPr>
        <p:spPr>
          <a:xfrm flipH="1">
            <a:off x="470389" y="2369643"/>
            <a:ext cx="6250428" cy="6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国家数据中心一体化体系布局建立于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个国家数据中心集群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张家口集群，长三角生态绿色一体化发展示范区集群，芜湖集群，韶关集群，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fontAlgn="base"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天府集群，重庆集群，贵安集群，和林格尔集群，庆阳集群，中卫集群。</a:t>
            </a:r>
          </a:p>
        </p:txBody>
      </p:sp>
    </p:spTree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6" accel="74000" fill="hold" nodeType="withEffect" p14:presetBounceEnd="2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14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15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8" grpId="0"/>
          <p:bldP spid="87" grpId="0"/>
          <p:bldP spid="8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6" accel="74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8" grpId="0"/>
          <p:bldP spid="87" grpId="0"/>
          <p:bldP spid="8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9954C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21173" y="1643169"/>
            <a:ext cx="42859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算力发展指数评估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28994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012561" y="1753220"/>
            <a:ext cx="1197175" cy="1197175"/>
            <a:chOff x="2123728" y="1579722"/>
            <a:chExt cx="1197175" cy="1197175"/>
          </a:xfrm>
        </p:grpSpPr>
        <p:grpSp>
          <p:nvGrpSpPr>
            <p:cNvPr id="26" name="组合 25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KSO_Shape"/>
            <p:cNvSpPr/>
            <p:nvPr/>
          </p:nvSpPr>
          <p:spPr bwMode="auto">
            <a:xfrm>
              <a:off x="2378606" y="1885587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31658" y="2748351"/>
            <a:ext cx="4464259" cy="430392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√中国算力发展指数评估在一级指标的五个具体因子下，可细分到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个二级指标，进一步到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个三级指标。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41776" y="3193569"/>
            <a:ext cx="3861293" cy="615058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√全球的算力指数与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趋势回归模型（一级指标五个具体因子之下，细分到四个二级指标，具体到二十个三级指标。 ）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0" name="同心圆 5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3" name="同心圆 6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同心圆 6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</p:spTree>
    <p:extLst>
      <p:ext uri="{BB962C8B-B14F-4D97-AF65-F5344CB8AC3E}">
        <p14:creationId xmlns:p14="http://schemas.microsoft.com/office/powerpoint/2010/main" val="3162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1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1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500" tmFilter="0, 0; .2, .5; .8, .5; 1, 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4" dur="250" autoRev="1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 tmFilter="0, 0; .2, .5; .8, .5; 1, 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7" dur="250" autoRev="1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9" dur="5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0" dur="25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910"/>
                                </p:stCondLst>
                                <p:childTnLst>
                                  <p:par>
                                    <p:cTn id="1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24" grpId="0" animBg="1"/>
          <p:bldP spid="12" grpId="0"/>
          <p:bldP spid="14" grpId="0"/>
          <p:bldP spid="32" grpId="0"/>
          <p:bldP spid="35" grpId="0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1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1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500" tmFilter="0, 0; .2, .5; .8, .5; 1, 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4" dur="250" autoRev="1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 tmFilter="0, 0; .2, .5; .8, .5; 1, 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7" dur="250" autoRev="1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9" dur="500" tmFilter="0, 0; .2, .5; .8, .5; 1, 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0" dur="250" autoRev="1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910"/>
                                </p:stCondLst>
                                <p:childTnLst>
                                  <p:par>
                                    <p:cTn id="1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24" grpId="0" animBg="1"/>
          <p:bldP spid="12" grpId="0"/>
          <p:bldP spid="14" grpId="0"/>
          <p:bldP spid="32" grpId="0"/>
          <p:bldP spid="35" grpId="0"/>
          <p:bldP spid="7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6A623-391F-524F-E208-F7D9B527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42" y="250504"/>
            <a:ext cx="4513098" cy="377030"/>
          </a:xfrm>
        </p:spPr>
        <p:txBody>
          <a:bodyPr/>
          <a:lstStyle/>
          <a:p>
            <a:r>
              <a:rPr lang="en-US" altLang="zh-CN" dirty="0"/>
              <a:t>GDP </a:t>
            </a:r>
            <a:r>
              <a:rPr lang="zh-CN" altLang="en-US" dirty="0"/>
              <a:t>与数字经济 </a:t>
            </a:r>
            <a:r>
              <a:rPr lang="en-US" altLang="zh-CN" dirty="0"/>
              <a:t>2023</a:t>
            </a:r>
            <a:r>
              <a:rPr lang="zh-CN" altLang="en-US" dirty="0"/>
              <a:t>预测子线性回归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6E47B6-8B5F-2FEB-B05D-6370EEFA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51" y="1131590"/>
            <a:ext cx="480053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7" y="1131590"/>
            <a:ext cx="2773991" cy="34649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583590" y="2355726"/>
            <a:ext cx="5092866" cy="4779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模型结合中国算力发展指数评估，以及全球算力指数与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回归分析趋势，在南非，综合评估方案在国内的发展情况以及国际竞争力。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斜纹 56"/>
          <p:cNvSpPr/>
          <p:nvPr/>
        </p:nvSpPr>
        <p:spPr>
          <a:xfrm>
            <a:off x="511612" y="1100634"/>
            <a:ext cx="359773" cy="359773"/>
          </a:xfrm>
          <a:prstGeom prst="diagStrip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斜纹 57"/>
          <p:cNvSpPr/>
          <p:nvPr/>
        </p:nvSpPr>
        <p:spPr>
          <a:xfrm rot="10800000">
            <a:off x="3005014" y="4263457"/>
            <a:ext cx="359773" cy="359773"/>
          </a:xfrm>
          <a:prstGeom prst="diagStrip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330159" y="1164846"/>
            <a:ext cx="1172844" cy="902720"/>
            <a:chOff x="5027106" y="2345385"/>
            <a:chExt cx="1172844" cy="902720"/>
          </a:xfrm>
        </p:grpSpPr>
        <p:grpSp>
          <p:nvGrpSpPr>
            <p:cNvPr id="60" name="组合 59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63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61" name="TextBox 33"/>
            <p:cNvSpPr>
              <a:spLocks noChangeArrowheads="1"/>
            </p:cNvSpPr>
            <p:nvPr/>
          </p:nvSpPr>
          <p:spPr bwMode="auto">
            <a:xfrm>
              <a:off x="5141166" y="2640364"/>
              <a:ext cx="6788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513036" y="1158037"/>
            <a:ext cx="1172844" cy="902720"/>
            <a:chOff x="5027106" y="2345385"/>
            <a:chExt cx="1172844" cy="902720"/>
          </a:xfrm>
        </p:grpSpPr>
        <p:grpSp>
          <p:nvGrpSpPr>
            <p:cNvPr id="65" name="组合 64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7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68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66" name="TextBox 33"/>
            <p:cNvSpPr>
              <a:spLocks noChangeArrowheads="1"/>
            </p:cNvSpPr>
            <p:nvPr/>
          </p:nvSpPr>
          <p:spPr bwMode="auto">
            <a:xfrm>
              <a:off x="5141166" y="2640364"/>
              <a:ext cx="6788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689751" y="1177742"/>
            <a:ext cx="1172844" cy="902720"/>
            <a:chOff x="5027106" y="2345385"/>
            <a:chExt cx="1172844" cy="902720"/>
          </a:xfrm>
        </p:grpSpPr>
        <p:grpSp>
          <p:nvGrpSpPr>
            <p:cNvPr id="70" name="组合 69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2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73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71" name="TextBox 33"/>
            <p:cNvSpPr>
              <a:spLocks noChangeArrowheads="1"/>
            </p:cNvSpPr>
            <p:nvPr/>
          </p:nvSpPr>
          <p:spPr bwMode="auto">
            <a:xfrm>
              <a:off x="5046808" y="2656266"/>
              <a:ext cx="84249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863652" y="1189301"/>
            <a:ext cx="1172844" cy="902719"/>
            <a:chOff x="5027108" y="2345381"/>
            <a:chExt cx="1172844" cy="902719"/>
          </a:xfrm>
        </p:grpSpPr>
        <p:grpSp>
          <p:nvGrpSpPr>
            <p:cNvPr id="75" name="组合 74"/>
            <p:cNvGrpSpPr/>
            <p:nvPr/>
          </p:nvGrpSpPr>
          <p:grpSpPr>
            <a:xfrm rot="5400000">
              <a:off x="5162170" y="2210319"/>
              <a:ext cx="902719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7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78" name="等腰三角形 42"/>
              <p:cNvSpPr/>
              <p:nvPr/>
            </p:nvSpPr>
            <p:spPr>
              <a:xfrm>
                <a:off x="4038327" y="2251925"/>
                <a:ext cx="1054140" cy="1350590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76" name="TextBox 33"/>
            <p:cNvSpPr>
              <a:spLocks noChangeArrowheads="1"/>
            </p:cNvSpPr>
            <p:nvPr/>
          </p:nvSpPr>
          <p:spPr bwMode="auto">
            <a:xfrm>
              <a:off x="5125264" y="2658743"/>
              <a:ext cx="67882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</a:p>
          </p:txBody>
        </p:sp>
      </p:grpSp>
      <p:sp>
        <p:nvSpPr>
          <p:cNvPr id="4" name="标题 8"/>
          <p:cNvSpPr>
            <a:spLocks noGrp="1"/>
          </p:cNvSpPr>
          <p:nvPr/>
        </p:nvSpPr>
        <p:spPr>
          <a:xfrm>
            <a:off x="1184910" y="250190"/>
            <a:ext cx="1874922" cy="377030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dirty="0"/>
              <a:t>算力指数评估</a:t>
            </a:r>
          </a:p>
        </p:txBody>
      </p:sp>
      <p:sp>
        <p:nvSpPr>
          <p:cNvPr id="3" name="TextBox 54">
            <a:extLst>
              <a:ext uri="{FF2B5EF4-FFF2-40B4-BE49-F238E27FC236}">
                <a16:creationId xmlns:a16="http://schemas.microsoft.com/office/drawing/2014/main" id="{4F86F7B1-9408-7FDA-1507-A7EF664F2134}"/>
              </a:ext>
            </a:extLst>
          </p:cNvPr>
          <p:cNvSpPr txBox="1"/>
          <p:nvPr/>
        </p:nvSpPr>
        <p:spPr>
          <a:xfrm>
            <a:off x="3583590" y="3003798"/>
            <a:ext cx="5092866" cy="7318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中国算力发展指数评估在一级指标的五个具体因子下，可细分到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个二级指标，进一步到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个三级指标。级间通过专家打分法（层次分析法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AHP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），分配具体的相对权重。级内主要结合实际数据，经过标准化求解到权重。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42">
            <a:extLst>
              <a:ext uri="{FF2B5EF4-FFF2-40B4-BE49-F238E27FC236}">
                <a16:creationId xmlns:a16="http://schemas.microsoft.com/office/drawing/2014/main" id="{6F1A4660-3A74-87A3-281F-12855A0DDE8A}"/>
              </a:ext>
            </a:extLst>
          </p:cNvPr>
          <p:cNvSpPr/>
          <p:nvPr/>
        </p:nvSpPr>
        <p:spPr>
          <a:xfrm rot="5400000">
            <a:off x="3412354" y="1113914"/>
            <a:ext cx="826282" cy="1007217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43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CBDF1CD1-F104-DC5D-6ACE-790965D8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788" y="1442625"/>
            <a:ext cx="6788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</a:t>
            </a:r>
          </a:p>
        </p:txBody>
      </p:sp>
      <p:sp>
        <p:nvSpPr>
          <p:cNvPr id="10" name="TextBox 54">
            <a:extLst>
              <a:ext uri="{FF2B5EF4-FFF2-40B4-BE49-F238E27FC236}">
                <a16:creationId xmlns:a16="http://schemas.microsoft.com/office/drawing/2014/main" id="{3855989C-75FB-77B9-8A23-62B9FEC8C650}"/>
              </a:ext>
            </a:extLst>
          </p:cNvPr>
          <p:cNvSpPr txBox="1"/>
          <p:nvPr/>
        </p:nvSpPr>
        <p:spPr>
          <a:xfrm>
            <a:off x="3583590" y="3854697"/>
            <a:ext cx="5092866" cy="4779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全球的计算力指数与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趋势通过起步者，追赶者，领跑者这三个分块，给与国家不同的回归系数，拟合并分析算力对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产生的影响。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 p14:presetBounceEnd="5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1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1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 p14:presetBounceEnd="5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/>
          <p:bldP spid="57" grpId="0" animBg="1"/>
          <p:bldP spid="58" grpId="0" animBg="1"/>
          <p:bldP spid="3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3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/>
          <p:bldP spid="57" grpId="0" animBg="1"/>
          <p:bldP spid="58" grpId="0" animBg="1"/>
          <p:bldP spid="3" grpId="0"/>
          <p:bldP spid="10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0070C0"/>
      </a:accent1>
      <a:accent2>
        <a:srgbClr val="00B0F0"/>
      </a:accent2>
      <a:accent3>
        <a:srgbClr val="0070C0"/>
      </a:accent3>
      <a:accent4>
        <a:srgbClr val="00B0F0"/>
      </a:accent4>
      <a:accent5>
        <a:srgbClr val="0070C0"/>
      </a:accent5>
      <a:accent6>
        <a:srgbClr val="00B0F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5072</TotalTime>
  <Words>1435</Words>
  <Application>Microsoft Office PowerPoint</Application>
  <PresentationFormat>全屏显示(16:9)</PresentationFormat>
  <Paragraphs>224</Paragraphs>
  <Slides>26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Calibri Light</vt:lpstr>
      <vt:lpstr>微软雅黑</vt:lpstr>
      <vt:lpstr>Calibri</vt:lpstr>
      <vt:lpstr>楷体</vt:lpstr>
      <vt:lpstr>Arial</vt:lpstr>
      <vt:lpstr>新宋体</vt:lpstr>
      <vt:lpstr>DFGothic-EB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算力研究概要</vt:lpstr>
      <vt:lpstr>PowerPoint 演示文稿</vt:lpstr>
      <vt:lpstr>PowerPoint 演示文稿</vt:lpstr>
      <vt:lpstr>GDP 与数字经济 2023预测子线性回归</vt:lpstr>
      <vt:lpstr>PowerPoint 演示文稿</vt:lpstr>
      <vt:lpstr>规模子项评估</vt:lpstr>
      <vt:lpstr>产业子项评估</vt:lpstr>
      <vt:lpstr>产业子项评估</vt:lpstr>
      <vt:lpstr>技术子项评估</vt:lpstr>
      <vt:lpstr>技术子项评估</vt:lpstr>
      <vt:lpstr>环境子项评估</vt:lpstr>
      <vt:lpstr>环境子项评估</vt:lpstr>
      <vt:lpstr>应用子项评估</vt:lpstr>
      <vt:lpstr>线性回归模型所得因子1，2关系示例</vt:lpstr>
      <vt:lpstr>进一步独立检验</vt:lpstr>
      <vt:lpstr>应用子项评估</vt:lpstr>
      <vt:lpstr>PowerPoint 演示文稿</vt:lpstr>
      <vt:lpstr>算力与实际效益的投入产出</vt:lpstr>
      <vt:lpstr>算力与实际效益的投入产出</vt:lpstr>
      <vt:lpstr>算力与实际效益的投入产出</vt:lpstr>
      <vt:lpstr>计算力指数与GDP回归分析趋势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kingpub</dc:creator>
  <cp:keywords>plus206</cp:keywords>
  <cp:lastModifiedBy>Liu jiaqi</cp:lastModifiedBy>
  <cp:revision>971</cp:revision>
  <dcterms:created xsi:type="dcterms:W3CDTF">2015-04-24T01:01:00Z</dcterms:created>
  <dcterms:modified xsi:type="dcterms:W3CDTF">2023-12-29T14:32:43Z</dcterms:modified>
  <cp:category>plus206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